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9"/>
  </p:notesMasterIdLst>
  <p:sldIdLst>
    <p:sldId id="256" r:id="rId2"/>
    <p:sldId id="282" r:id="rId3"/>
    <p:sldId id="258" r:id="rId4"/>
    <p:sldId id="264" r:id="rId5"/>
    <p:sldId id="265" r:id="rId6"/>
    <p:sldId id="267" r:id="rId7"/>
    <p:sldId id="269" r:id="rId8"/>
    <p:sldId id="297" r:id="rId9"/>
    <p:sldId id="300" r:id="rId10"/>
    <p:sldId id="301" r:id="rId11"/>
    <p:sldId id="302" r:id="rId12"/>
    <p:sldId id="286" r:id="rId13"/>
    <p:sldId id="281" r:id="rId14"/>
    <p:sldId id="261" r:id="rId15"/>
    <p:sldId id="262" r:id="rId16"/>
    <p:sldId id="305" r:id="rId17"/>
    <p:sldId id="274" r:id="rId18"/>
    <p:sldId id="289" r:id="rId19"/>
    <p:sldId id="306" r:id="rId20"/>
    <p:sldId id="290" r:id="rId21"/>
    <p:sldId id="263" r:id="rId22"/>
    <p:sldId id="288" r:id="rId23"/>
    <p:sldId id="299" r:id="rId24"/>
    <p:sldId id="272" r:id="rId25"/>
    <p:sldId id="259" r:id="rId26"/>
    <p:sldId id="293" r:id="rId27"/>
    <p:sldId id="271" r:id="rId28"/>
    <p:sldId id="294" r:id="rId29"/>
    <p:sldId id="295" r:id="rId30"/>
    <p:sldId id="296" r:id="rId31"/>
    <p:sldId id="277" r:id="rId32"/>
    <p:sldId id="280" r:id="rId33"/>
    <p:sldId id="307" r:id="rId34"/>
    <p:sldId id="298" r:id="rId35"/>
    <p:sldId id="279" r:id="rId36"/>
    <p:sldId id="303" r:id="rId37"/>
    <p:sldId id="278" r:id="rId38"/>
    <p:sldId id="287" r:id="rId39"/>
    <p:sldId id="283" r:id="rId40"/>
    <p:sldId id="284" r:id="rId41"/>
    <p:sldId id="292" r:id="rId42"/>
    <p:sldId id="260" r:id="rId43"/>
    <p:sldId id="275" r:id="rId44"/>
    <p:sldId id="285" r:id="rId45"/>
    <p:sldId id="304" r:id="rId46"/>
    <p:sldId id="291" r:id="rId47"/>
    <p:sldId id="276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34E7D-9046-4255-9883-378E2E970D6B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C1DAE-7A41-49C7-9ABA-EEDB86D87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C1DAE-7A41-49C7-9ABA-EEDB86D87F8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# 3 (0:51-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6F67C-8D0F-40E4-A950-E38CF3C757E3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CC8BD95-82FB-4167-9427-CE7757DB992F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0549BCE-EABE-44F9-A04B-055D8A673A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C8BD95-82FB-4167-9427-CE7757DB992F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49BCE-EABE-44F9-A04B-055D8A673A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C8BD95-82FB-4167-9427-CE7757DB992F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49BCE-EABE-44F9-A04B-055D8A673A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C8BD95-82FB-4167-9427-CE7757DB992F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49BCE-EABE-44F9-A04B-055D8A673A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CC8BD95-82FB-4167-9427-CE7757DB992F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0549BCE-EABE-44F9-A04B-055D8A673A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C8BD95-82FB-4167-9427-CE7757DB992F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0549BCE-EABE-44F9-A04B-055D8A673A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C8BD95-82FB-4167-9427-CE7757DB992F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0549BCE-EABE-44F9-A04B-055D8A673A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C8BD95-82FB-4167-9427-CE7757DB992F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49BCE-EABE-44F9-A04B-055D8A673A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C8BD95-82FB-4167-9427-CE7757DB992F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49BCE-EABE-44F9-A04B-055D8A673A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CC8BD95-82FB-4167-9427-CE7757DB992F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0549BCE-EABE-44F9-A04B-055D8A673A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CC8BD95-82FB-4167-9427-CE7757DB992F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0549BCE-EABE-44F9-A04B-055D8A673A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CC8BD95-82FB-4167-9427-CE7757DB992F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80549BCE-EABE-44F9-A04B-055D8A673A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../../Music/Chris%20Brady/Edge%201%20-%20Buried%20Treasure/02%20Edge%201%20-%20Buried%20Treasure%20Track%202.wma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dandermann\Documents\Leadership\Application%20for%20Lincoln%20Leopard%20Leadership%20Team%20for%202014.docx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../Leadership/7%20Habits/7%20Habits%20Intro%20wkst.docx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../Leadership/Teams%202014.xlsx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../Leadership/Lincoln%20Leopard%20Leadership%20Meeting%20Dates%202014-2015%20with%20assignments.doc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../../Music/Chris%20Brady/Edge%201%20-%20Buried%20Treasure/02%20Edge%201%20-%20Buried%20Treasure%20Track%202.wma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../Leadership/Edge%20cds/Buried%20Treasure%20worksheet.docx" TargetMode="Externa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../../Music/Orrin%20Woodward/Self-talk/03%20EDGE%203.wma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../Leadership/Goals%20Handout.docx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feleadership.com/61236730" TargetMode="External"/><Relationship Id="rId2" Type="http://schemas.openxmlformats.org/officeDocument/2006/relationships/hyperlink" Target="mailto:dandermann@d231.rochelle.ne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95600"/>
            <a:ext cx="7772400" cy="1447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Encouraging Success </a:t>
            </a:r>
            <a:br>
              <a:rPr lang="en-US" b="1" dirty="0" smtClean="0"/>
            </a:br>
            <a:r>
              <a:rPr lang="en-US" b="1" dirty="0" smtClean="0"/>
              <a:t>with </a:t>
            </a:r>
            <a:r>
              <a:rPr lang="en-US" b="1" dirty="0" smtClean="0"/>
              <a:t>Students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648200"/>
            <a:ext cx="6400800" cy="1905000"/>
          </a:xfrm>
        </p:spPr>
        <p:txBody>
          <a:bodyPr>
            <a:normAutofit/>
          </a:bodyPr>
          <a:lstStyle/>
          <a:p>
            <a:r>
              <a:rPr lang="en-US" dirty="0" smtClean="0"/>
              <a:t>Dawn Andermann</a:t>
            </a:r>
          </a:p>
          <a:p>
            <a:r>
              <a:rPr lang="en-US" dirty="0" smtClean="0"/>
              <a:t>Lincoln Elementary, Rochelle, IL</a:t>
            </a:r>
          </a:p>
          <a:p>
            <a:r>
              <a:rPr lang="en-US" dirty="0" smtClean="0"/>
              <a:t>dandermann@d231.rochelle.net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533400"/>
            <a:ext cx="6781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“Sow an act, reap a habit; </a:t>
            </a:r>
            <a:endParaRPr lang="en-US" sz="3200" dirty="0" smtClean="0"/>
          </a:p>
          <a:p>
            <a:r>
              <a:rPr lang="en-US" sz="3200" dirty="0" smtClean="0"/>
              <a:t>  Sow </a:t>
            </a:r>
            <a:r>
              <a:rPr lang="en-US" sz="3200" dirty="0"/>
              <a:t>a habit, reap a character; </a:t>
            </a:r>
            <a:endParaRPr lang="en-US" sz="3200" dirty="0" smtClean="0"/>
          </a:p>
          <a:p>
            <a:r>
              <a:rPr lang="en-US" sz="3200" dirty="0" smtClean="0"/>
              <a:t>  Sow </a:t>
            </a:r>
            <a:r>
              <a:rPr lang="en-US" sz="3200" dirty="0"/>
              <a:t>a character, reap a destiny.” </a:t>
            </a:r>
            <a:endParaRPr lang="en-US" sz="3200" dirty="0" smtClean="0"/>
          </a:p>
          <a:p>
            <a:pPr algn="r"/>
            <a:r>
              <a:rPr lang="en-US" dirty="0" smtClean="0"/>
              <a:t>— </a:t>
            </a:r>
            <a:r>
              <a:rPr lang="en-US" dirty="0"/>
              <a:t>Anonymous </a:t>
            </a:r>
          </a:p>
        </p:txBody>
      </p:sp>
      <p:sp>
        <p:nvSpPr>
          <p:cNvPr id="5" name="Rectangle 4"/>
          <p:cNvSpPr/>
          <p:nvPr/>
        </p:nvSpPr>
        <p:spPr>
          <a:xfrm>
            <a:off x="4450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450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450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 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Teach students a simple leadership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900" dirty="0" smtClean="0"/>
              <a:t>Teach students how to self-evaluate.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900" dirty="0" smtClean="0"/>
              <a:t>Teach planning and goal setting.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900" dirty="0" smtClean="0"/>
              <a:t>Help with strategy implementation.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900" dirty="0" smtClean="0"/>
              <a:t>Support students’ outcome monitoring and strategy correction.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 algn="r">
              <a:buNone/>
            </a:pPr>
            <a:endParaRPr lang="en-US" dirty="0" smtClean="0"/>
          </a:p>
          <a:p>
            <a:pPr marL="514350" indent="-514350" algn="r">
              <a:buNone/>
            </a:pPr>
            <a:r>
              <a:rPr lang="en-US" dirty="0" smtClean="0"/>
              <a:t>Jensen p. 143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“Higher graduation rates are correlated with lower unemployment, smaller prison populations, fewer adults receiving government services, more marriages that last, more adults paying taxes, and ultimately, a more prosperous country.”               </a:t>
            </a:r>
            <a:r>
              <a:rPr lang="en-US" sz="2800" dirty="0" smtClean="0"/>
              <a:t>Jensen pg. 175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Leadership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029232">
            <a:off x="1219200" y="2133600"/>
            <a:ext cx="2621280" cy="393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65940">
            <a:off x="5331713" y="2131398"/>
            <a:ext cx="2590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Background - </a:t>
            </a:r>
            <a:r>
              <a:rPr lang="en-US" dirty="0" smtClean="0">
                <a:hlinkClick r:id="rId2" action="ppaction://hlinkfile"/>
              </a:rPr>
              <a:t>Edge CD Series</a:t>
            </a:r>
            <a:endParaRPr lang="en-US" dirty="0"/>
          </a:p>
        </p:txBody>
      </p:sp>
      <p:pic>
        <p:nvPicPr>
          <p:cNvPr id="4" name="Picture 2" descr="EDGE 1 - Buried Treasure by Chris Brady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057400"/>
            <a:ext cx="2528094" cy="25280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0" y="1752600"/>
            <a:ext cx="4724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“The goal is for you to learn and make this information you own”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5105400"/>
            <a:ext cx="7848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Develop significance by training the mind.</a:t>
            </a:r>
            <a:endParaRPr lang="en-US" sz="4000" dirty="0"/>
          </a:p>
        </p:txBody>
      </p:sp>
    </p:spTree>
  </p:cSld>
  <p:clrMapOvr>
    <a:masterClrMapping/>
  </p:clrMapOvr>
  <p:transition advClick="0" advTm="257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7" presetClass="entr" presetSubtype="4" fill="hold" grpId="0" nodeType="withEffect">
                                  <p:stCondLst>
                                    <p:cond delay="10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grpId="0" nodeType="withEffect">
                                  <p:stCondLst>
                                    <p:cond delay="170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2012-2013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5 students on team</a:t>
            </a:r>
          </a:p>
          <a:p>
            <a:r>
              <a:rPr lang="en-US" sz="4000" dirty="0" smtClean="0"/>
              <a:t>Changed every quarter</a:t>
            </a:r>
          </a:p>
          <a:p>
            <a:r>
              <a:rPr lang="en-US" sz="4000" dirty="0" smtClean="0"/>
              <a:t>Met after school for 40 minutes every other week</a:t>
            </a:r>
          </a:p>
          <a:p>
            <a:r>
              <a:rPr lang="en-US" sz="4000" dirty="0" smtClean="0"/>
              <a:t>January brought the HUB program – activity had to occur during school hours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2013-2014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Team increased to 10 members</a:t>
            </a:r>
          </a:p>
          <a:p>
            <a:r>
              <a:rPr lang="en-US" sz="4000" dirty="0" smtClean="0"/>
              <a:t>Met Friday mornings for about 60 minutes</a:t>
            </a:r>
          </a:p>
          <a:p>
            <a:pPr lvl="1"/>
            <a:r>
              <a:rPr lang="en-US" sz="3600" dirty="0" smtClean="0"/>
              <a:t>First 25 minutes with team; rest of time in small group</a:t>
            </a:r>
          </a:p>
          <a:p>
            <a:pPr lvl="1"/>
            <a:r>
              <a:rPr lang="en-US" sz="3600" dirty="0" smtClean="0"/>
              <a:t>CDs use whole period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Jensen p. 105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 smtClean="0"/>
              <a:t>Let students be experts</a:t>
            </a:r>
          </a:p>
          <a:p>
            <a:pPr lvl="1"/>
            <a:r>
              <a:rPr lang="en-US" sz="4400" dirty="0" smtClean="0"/>
              <a:t>I meet with Leadership Team</a:t>
            </a:r>
          </a:p>
          <a:p>
            <a:pPr lvl="2"/>
            <a:r>
              <a:rPr lang="en-US" sz="4000" dirty="0" smtClean="0"/>
              <a:t>Review last week’s discussion </a:t>
            </a:r>
          </a:p>
          <a:p>
            <a:pPr lvl="2"/>
            <a:r>
              <a:rPr lang="en-US" sz="4000" dirty="0" smtClean="0"/>
              <a:t>to go over small group discussion</a:t>
            </a:r>
          </a:p>
          <a:p>
            <a:pPr lvl="2"/>
            <a:r>
              <a:rPr lang="en-US" sz="4000" dirty="0" smtClean="0"/>
              <a:t>To review  </a:t>
            </a:r>
            <a:r>
              <a:rPr lang="en-US" sz="4000" i="1" dirty="0" smtClean="0"/>
              <a:t>7 Habits </a:t>
            </a:r>
            <a:r>
              <a:rPr lang="en-US" sz="4000" dirty="0" smtClean="0"/>
              <a:t>worksheet and what they will share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Leadership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hlinkClick r:id="rId2" action="ppaction://hlinkfile"/>
              </a:rPr>
              <a:t>2014 Application</a:t>
            </a:r>
            <a:endParaRPr lang="en-US" sz="4000" dirty="0" smtClean="0"/>
          </a:p>
          <a:p>
            <a:pPr lvl="1"/>
            <a:r>
              <a:rPr lang="en-US" sz="3400" dirty="0" smtClean="0"/>
              <a:t>Learn to fill out an application</a:t>
            </a:r>
          </a:p>
          <a:p>
            <a:pPr lvl="1"/>
            <a:r>
              <a:rPr lang="en-US" sz="3400" dirty="0" smtClean="0"/>
              <a:t>Learn about references</a:t>
            </a:r>
          </a:p>
          <a:p>
            <a:pPr lvl="1">
              <a:buNone/>
            </a:pPr>
            <a:endParaRPr lang="en-US" sz="3400" dirty="0" smtClean="0"/>
          </a:p>
          <a:p>
            <a:r>
              <a:rPr lang="en-US" sz="4000" dirty="0" smtClean="0"/>
              <a:t>Exactly 10 students applied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for 2014-2015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069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Added 7 Habits Introduction</a:t>
            </a:r>
          </a:p>
          <a:p>
            <a:pPr lvl="1"/>
            <a:r>
              <a:rPr lang="en-US" sz="2800" dirty="0" smtClean="0"/>
              <a:t>Will change next year to have computer worksheet to fill out</a:t>
            </a:r>
          </a:p>
          <a:p>
            <a:r>
              <a:rPr lang="en-US" sz="3600" dirty="0" smtClean="0"/>
              <a:t>Leaders are reading </a:t>
            </a:r>
            <a:r>
              <a:rPr lang="en-US" sz="3600" i="1" dirty="0" smtClean="0"/>
              <a:t>7 Habits of Highly Effective Teens</a:t>
            </a:r>
            <a:r>
              <a:rPr lang="en-US" sz="3600" dirty="0" smtClean="0"/>
              <a:t> and doing the workbook</a:t>
            </a:r>
            <a:endParaRPr lang="en-US" sz="3600" i="1" dirty="0" smtClean="0"/>
          </a:p>
          <a:p>
            <a:r>
              <a:rPr lang="en-US" sz="3600" dirty="0" smtClean="0"/>
              <a:t>Leaders are sharing 7 Habits info with small groups with a </a:t>
            </a:r>
            <a:r>
              <a:rPr lang="en-US" sz="3600" dirty="0" smtClean="0">
                <a:hlinkClick r:id="rId2" action="ppaction://hlinkfile"/>
              </a:rPr>
              <a:t>discussion sheet</a:t>
            </a:r>
            <a:endParaRPr lang="en-US" sz="3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for 2014-2015 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069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Names for Teams</a:t>
            </a:r>
          </a:p>
          <a:p>
            <a:endParaRPr lang="en-US" sz="4000" dirty="0" smtClean="0"/>
          </a:p>
          <a:p>
            <a:pPr>
              <a:buNone/>
            </a:pPr>
            <a:endParaRPr lang="en-US" sz="3400" dirty="0" smtClean="0"/>
          </a:p>
          <a:p>
            <a:pPr marL="228600" lvl="1">
              <a:buClr>
                <a:srgbClr val="FFFF00"/>
              </a:buClr>
              <a:buFont typeface="Courier New" pitchFamily="49" charset="0"/>
              <a:buChar char="o"/>
            </a:pPr>
            <a:r>
              <a:rPr lang="en-US" sz="3600" dirty="0" smtClean="0"/>
              <a:t>Use creative handshakes</a:t>
            </a:r>
          </a:p>
          <a:p>
            <a:pPr marL="228600" lvl="1">
              <a:buClr>
                <a:srgbClr val="FFFF00"/>
              </a:buClr>
              <a:buFont typeface="Courier New" pitchFamily="49" charset="0"/>
              <a:buChar char="o"/>
            </a:pPr>
            <a:endParaRPr lang="en-US" sz="3600" dirty="0" smtClean="0"/>
          </a:p>
          <a:p>
            <a:pPr marL="228600" lvl="1" algn="r">
              <a:buClr>
                <a:srgbClr val="FFFF00"/>
              </a:buClr>
              <a:buNone/>
            </a:pPr>
            <a:r>
              <a:rPr lang="en-US" sz="3600" dirty="0" smtClean="0"/>
              <a:t>Jensen p. 121-122</a:t>
            </a:r>
          </a:p>
          <a:p>
            <a:pPr lvl="1">
              <a:buNone/>
            </a:pPr>
            <a:endParaRPr lang="en-US" sz="3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 about Lincoln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 </a:t>
            </a:r>
            <a:r>
              <a:rPr lang="en-US" b="1" u="sng" dirty="0" smtClean="0"/>
              <a:t>2012-2013</a:t>
            </a:r>
            <a:endParaRPr lang="en-US" dirty="0" smtClean="0"/>
          </a:p>
          <a:p>
            <a:pPr marL="865188" indent="-400050">
              <a:buNone/>
            </a:pPr>
            <a:r>
              <a:rPr lang="en-US" dirty="0" smtClean="0"/>
              <a:t>263 Pre-K to 5th</a:t>
            </a:r>
          </a:p>
          <a:p>
            <a:pPr marL="865188" indent="-400050">
              <a:buNone/>
            </a:pPr>
            <a:r>
              <a:rPr lang="en-US" dirty="0" smtClean="0"/>
              <a:t>90% low income</a:t>
            </a:r>
          </a:p>
          <a:p>
            <a:pPr marL="865188" indent="-400050">
              <a:buNone/>
            </a:pPr>
            <a:r>
              <a:rPr lang="en-US" dirty="0" smtClean="0"/>
              <a:t>35 % ELL</a:t>
            </a:r>
          </a:p>
          <a:p>
            <a:pPr marL="865188" indent="-400050">
              <a:buNone/>
            </a:pPr>
            <a:r>
              <a:rPr lang="en-US" dirty="0" smtClean="0"/>
              <a:t>15% IEP</a:t>
            </a:r>
          </a:p>
          <a:p>
            <a:pPr marL="865188" indent="-400050">
              <a:buNone/>
            </a:pPr>
            <a:r>
              <a:rPr lang="en-US" dirty="0" smtClean="0"/>
              <a:t>8% homeless</a:t>
            </a:r>
          </a:p>
          <a:p>
            <a:pPr marL="865188" indent="-400050">
              <a:buNone/>
            </a:pPr>
            <a:r>
              <a:rPr lang="en-US" dirty="0" smtClean="0"/>
              <a:t>95% attendance rate</a:t>
            </a:r>
          </a:p>
          <a:p>
            <a:pPr marL="865188" indent="-400050">
              <a:buNone/>
            </a:pPr>
            <a:r>
              <a:rPr lang="en-US" dirty="0" smtClean="0"/>
              <a:t>15% mobility rate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u="sng" dirty="0" smtClean="0"/>
              <a:t>2013-2014</a:t>
            </a:r>
            <a:endParaRPr lang="en-US" dirty="0" smtClean="0"/>
          </a:p>
          <a:p>
            <a:pPr marL="857250" indent="-392113">
              <a:buNone/>
            </a:pPr>
            <a:r>
              <a:rPr lang="en-US" dirty="0" smtClean="0"/>
              <a:t>451 Pre-K to 5th</a:t>
            </a:r>
          </a:p>
          <a:p>
            <a:pPr marL="857250" indent="-392113">
              <a:buNone/>
            </a:pPr>
            <a:r>
              <a:rPr lang="en-US" dirty="0" smtClean="0"/>
              <a:t>75% low income</a:t>
            </a:r>
          </a:p>
          <a:p>
            <a:pPr marL="857250" indent="-392113">
              <a:buNone/>
            </a:pPr>
            <a:r>
              <a:rPr lang="en-US" dirty="0" smtClean="0"/>
              <a:t>20% ELL</a:t>
            </a:r>
          </a:p>
          <a:p>
            <a:pPr marL="857250" indent="-392113">
              <a:buNone/>
            </a:pPr>
            <a:r>
              <a:rPr lang="en-US" dirty="0" smtClean="0"/>
              <a:t>16% IEP</a:t>
            </a:r>
          </a:p>
          <a:p>
            <a:pPr marL="857250" indent="-392113">
              <a:buNone/>
            </a:pPr>
            <a:endParaRPr lang="en-US" dirty="0" smtClean="0"/>
          </a:p>
          <a:p>
            <a:pPr marL="457200" indent="-392113"/>
            <a:r>
              <a:rPr lang="en-US" u="sng" dirty="0" smtClean="0"/>
              <a:t>2014-2015</a:t>
            </a:r>
          </a:p>
          <a:p>
            <a:pPr marL="457200" indent="-392113">
              <a:buNone/>
            </a:pPr>
            <a:r>
              <a:rPr lang="en-US" dirty="0" smtClean="0"/>
              <a:t>	449 Pre-K to 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457200" indent="-392113">
              <a:buNone/>
            </a:pPr>
            <a:r>
              <a:rPr lang="en-US" dirty="0" smtClean="0"/>
              <a:t>	89% low income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this year 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Small groups will be listening to a cd and making a power point presentation for the rest of the fifth graders to watch</a:t>
            </a:r>
          </a:p>
          <a:p>
            <a:r>
              <a:rPr lang="en-US" sz="4000" dirty="0" smtClean="0"/>
              <a:t>The groups will also design the worksheet that will be filled out as they listen to the cd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Supplies for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i="1" dirty="0" smtClean="0"/>
              <a:t>Success for Teens </a:t>
            </a:r>
            <a:r>
              <a:rPr lang="en-US" sz="3600" dirty="0" smtClean="0"/>
              <a:t>book</a:t>
            </a:r>
          </a:p>
          <a:p>
            <a:r>
              <a:rPr lang="en-US" sz="3600" dirty="0" smtClean="0"/>
              <a:t>7 Habits of Highly Effective Teens</a:t>
            </a:r>
          </a:p>
          <a:p>
            <a:r>
              <a:rPr lang="en-US" sz="3600" dirty="0" smtClean="0"/>
              <a:t>7 Habits of Highly Effective Teens workbook</a:t>
            </a:r>
          </a:p>
          <a:p>
            <a:r>
              <a:rPr lang="en-US" sz="3600" dirty="0" smtClean="0"/>
              <a:t>Pocket folder for discussion sheets</a:t>
            </a:r>
          </a:p>
          <a:p>
            <a:r>
              <a:rPr lang="en-US" sz="3600" dirty="0" smtClean="0"/>
              <a:t>Edge CDs/power points</a:t>
            </a:r>
          </a:p>
          <a:p>
            <a:r>
              <a:rPr lang="en-US" sz="3600" dirty="0" smtClean="0"/>
              <a:t>Book Bags</a:t>
            </a:r>
          </a:p>
          <a:p>
            <a:r>
              <a:rPr lang="en-US" sz="3600" dirty="0" smtClean="0"/>
              <a:t>Schedule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Supplies for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i="1" dirty="0" smtClean="0"/>
              <a:t>Success for Teens </a:t>
            </a:r>
            <a:r>
              <a:rPr lang="en-US" sz="3600" dirty="0" smtClean="0"/>
              <a:t>book for each participant 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Pocket folder </a:t>
            </a:r>
          </a:p>
          <a:p>
            <a:r>
              <a:rPr lang="en-US" sz="3600" dirty="0" smtClean="0"/>
              <a:t>Discussion sheets</a:t>
            </a:r>
          </a:p>
          <a:p>
            <a:pPr lvl="1"/>
            <a:r>
              <a:rPr lang="en-US" sz="3000" dirty="0" smtClean="0"/>
              <a:t>Success Discussions</a:t>
            </a:r>
          </a:p>
          <a:p>
            <a:pPr lvl="1"/>
            <a:r>
              <a:rPr lang="en-US" sz="3000" dirty="0" smtClean="0"/>
              <a:t>7 Habits Discussions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Small Group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Random groups with slight modifications</a:t>
            </a:r>
          </a:p>
          <a:p>
            <a:r>
              <a:rPr lang="en-US" sz="4000" dirty="0" smtClean="0"/>
              <a:t>Chose Animal names for groups</a:t>
            </a:r>
          </a:p>
          <a:p>
            <a:r>
              <a:rPr lang="en-US" sz="4000" dirty="0" smtClean="0"/>
              <a:t>Writing a chant for their group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2014-2015 schedule</a:t>
            </a:r>
            <a:endParaRPr lang="en-US" dirty="0"/>
          </a:p>
        </p:txBody>
      </p:sp>
      <p:pic>
        <p:nvPicPr>
          <p:cNvPr id="3074" name="Picture 2" descr="C:\Users\dandermann\Pictures\Leadership\IMG_4291.JPG"/>
          <p:cNvPicPr>
            <a:picLocks noChangeAspect="1" noChangeArrowheads="1"/>
          </p:cNvPicPr>
          <p:nvPr/>
        </p:nvPicPr>
        <p:blipFill>
          <a:blip r:embed="rId3" cstate="print"/>
          <a:srcRect t="25000"/>
          <a:stretch>
            <a:fillRect/>
          </a:stretch>
        </p:blipFill>
        <p:spPr bwMode="auto">
          <a:xfrm>
            <a:off x="1905000" y="3276600"/>
            <a:ext cx="57912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Topics to be covered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None/>
            </a:pPr>
            <a:r>
              <a:rPr lang="en-US" sz="3600" b="1" dirty="0" smtClean="0"/>
              <a:t>1. Little </a:t>
            </a:r>
            <a:r>
              <a:rPr lang="en-US" sz="3600" b="1" dirty="0"/>
              <a:t>Things Matter </a:t>
            </a:r>
            <a:r>
              <a:rPr lang="en-US" sz="3600" dirty="0"/>
              <a:t>– The Slight Edge </a:t>
            </a:r>
            <a:r>
              <a:rPr lang="en-US" sz="3600" dirty="0" smtClean="0"/>
              <a:t>Principle</a:t>
            </a:r>
          </a:p>
          <a:p>
            <a:pPr marL="742950" indent="-742950">
              <a:buNone/>
            </a:pPr>
            <a:r>
              <a:rPr lang="en-US" sz="3600" dirty="0" smtClean="0"/>
              <a:t>	</a:t>
            </a:r>
            <a:r>
              <a:rPr lang="en-US" sz="3600" dirty="0" smtClean="0">
                <a:solidFill>
                  <a:srgbClr val="FFFF00"/>
                </a:solidFill>
              </a:rPr>
              <a:t>Intro to 7 Habits</a:t>
            </a:r>
          </a:p>
          <a:p>
            <a:pPr marL="742950" indent="-742950">
              <a:buNone/>
            </a:pPr>
            <a:endParaRPr lang="en-US" sz="3600" dirty="0"/>
          </a:p>
          <a:p>
            <a:pPr marL="465138" indent="-465138">
              <a:buNone/>
            </a:pPr>
            <a:r>
              <a:rPr lang="en-US" sz="3600" dirty="0"/>
              <a:t>2. </a:t>
            </a:r>
            <a:r>
              <a:rPr lang="en-US" sz="3600" b="1" dirty="0"/>
              <a:t>Attitude is Everything </a:t>
            </a:r>
            <a:r>
              <a:rPr lang="en-US" sz="3600" dirty="0"/>
              <a:t>– Realizing the effects of attitude</a:t>
            </a:r>
          </a:p>
          <a:p>
            <a:pPr marL="465138" indent="-465138">
              <a:buNone/>
            </a:pPr>
            <a:r>
              <a:rPr lang="en-US" sz="3600" dirty="0" smtClean="0"/>
              <a:t>	</a:t>
            </a:r>
            <a:r>
              <a:rPr lang="en-US" sz="3600" dirty="0" smtClean="0">
                <a:solidFill>
                  <a:srgbClr val="FFFF00"/>
                </a:solidFill>
              </a:rPr>
              <a:t>Habit 1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Topics to be covered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830763"/>
          </a:xfrm>
        </p:spPr>
        <p:txBody>
          <a:bodyPr>
            <a:normAutofit/>
          </a:bodyPr>
          <a:lstStyle/>
          <a:p>
            <a:pPr marL="465138" indent="-465138">
              <a:buNone/>
            </a:pPr>
            <a:r>
              <a:rPr lang="en-US" sz="3600" dirty="0" smtClean="0"/>
              <a:t>3</a:t>
            </a:r>
            <a:r>
              <a:rPr lang="en-US" sz="3600" dirty="0"/>
              <a:t>. </a:t>
            </a:r>
            <a:r>
              <a:rPr lang="en-US" sz="3600" b="1" dirty="0"/>
              <a:t>Use the Moment </a:t>
            </a:r>
            <a:r>
              <a:rPr lang="en-US" sz="3600" dirty="0"/>
              <a:t>– Controlling reactions to </a:t>
            </a:r>
            <a:r>
              <a:rPr lang="en-US" sz="3600" dirty="0" smtClean="0"/>
              <a:t>situations</a:t>
            </a:r>
          </a:p>
          <a:p>
            <a:pPr marL="465138" indent="-465138">
              <a:buNone/>
            </a:pPr>
            <a:r>
              <a:rPr lang="en-US" sz="3600" dirty="0" smtClean="0"/>
              <a:t>	</a:t>
            </a:r>
            <a:r>
              <a:rPr lang="en-US" sz="3600" dirty="0" smtClean="0">
                <a:solidFill>
                  <a:srgbClr val="FFFF00"/>
                </a:solidFill>
              </a:rPr>
              <a:t>Habit 2</a:t>
            </a:r>
          </a:p>
          <a:p>
            <a:pPr marL="465138" indent="-465138">
              <a:buNone/>
            </a:pPr>
            <a:endParaRPr lang="en-US" sz="3600" dirty="0"/>
          </a:p>
          <a:p>
            <a:pPr marL="465138" indent="-465138">
              <a:buNone/>
            </a:pPr>
            <a:r>
              <a:rPr lang="en-US" sz="3600" dirty="0"/>
              <a:t>4. </a:t>
            </a:r>
            <a:r>
              <a:rPr lang="en-US" sz="3600" b="1" dirty="0"/>
              <a:t>Everything Starts with Small Steps </a:t>
            </a:r>
            <a:r>
              <a:rPr lang="en-US" sz="3600" dirty="0"/>
              <a:t>– Chunking projects into attainable goals</a:t>
            </a:r>
            <a:endParaRPr lang="en-US" sz="3500" dirty="0"/>
          </a:p>
          <a:p>
            <a:pPr>
              <a:buNone/>
            </a:pPr>
            <a:r>
              <a:rPr lang="en-US" dirty="0" smtClean="0"/>
              <a:t>	   </a:t>
            </a:r>
            <a:r>
              <a:rPr lang="en-US" sz="3600" dirty="0" smtClean="0">
                <a:solidFill>
                  <a:srgbClr val="FFFF00"/>
                </a:solidFill>
              </a:rPr>
              <a:t>Habit 3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Topics to be covered 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65138" indent="-465138">
              <a:buNone/>
            </a:pPr>
            <a:r>
              <a:rPr lang="en-US" sz="3600" dirty="0" smtClean="0"/>
              <a:t>5</a:t>
            </a:r>
            <a:r>
              <a:rPr lang="en-US" sz="3600" dirty="0"/>
              <a:t>. </a:t>
            </a:r>
            <a:r>
              <a:rPr lang="en-US" sz="3600" b="1" dirty="0"/>
              <a:t>There’s No Such Thing As Failure </a:t>
            </a:r>
            <a:r>
              <a:rPr lang="en-US" sz="3600" dirty="0"/>
              <a:t>– Success is built on </a:t>
            </a:r>
            <a:r>
              <a:rPr lang="en-US" sz="3600" dirty="0" smtClean="0"/>
              <a:t>failure</a:t>
            </a:r>
          </a:p>
          <a:p>
            <a:pPr marL="465138" indent="-465138">
              <a:buNone/>
            </a:pPr>
            <a:r>
              <a:rPr lang="en-US" sz="3600" dirty="0" smtClean="0"/>
              <a:t>	</a:t>
            </a:r>
            <a:r>
              <a:rPr lang="en-US" sz="3600" dirty="0" smtClean="0">
                <a:solidFill>
                  <a:srgbClr val="FFFF00"/>
                </a:solidFill>
              </a:rPr>
              <a:t>Habit 4</a:t>
            </a:r>
          </a:p>
          <a:p>
            <a:pPr marL="465138" indent="-465138">
              <a:buNone/>
            </a:pPr>
            <a:endParaRPr lang="en-US" sz="3600" dirty="0"/>
          </a:p>
          <a:p>
            <a:pPr marL="465138" indent="-465138">
              <a:buNone/>
            </a:pPr>
            <a:r>
              <a:rPr lang="en-US" sz="3600" dirty="0"/>
              <a:t>6. </a:t>
            </a:r>
            <a:r>
              <a:rPr lang="en-US" sz="3600" b="1" dirty="0"/>
              <a:t>Habits Are Powerful </a:t>
            </a:r>
            <a:r>
              <a:rPr lang="en-US" sz="3600" dirty="0"/>
              <a:t>– Developing good ones</a:t>
            </a:r>
          </a:p>
          <a:p>
            <a:pPr marL="465138" indent="-465138">
              <a:buNone/>
            </a:pPr>
            <a:r>
              <a:rPr lang="en-US" sz="3600" dirty="0" smtClean="0"/>
              <a:t>	</a:t>
            </a:r>
            <a:r>
              <a:rPr lang="en-US" sz="3600" dirty="0" smtClean="0">
                <a:solidFill>
                  <a:srgbClr val="FFFF00"/>
                </a:solidFill>
              </a:rPr>
              <a:t>Habit 5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Topics to be covered 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65138" indent="-465138">
              <a:buNone/>
            </a:pPr>
            <a:r>
              <a:rPr lang="en-US" sz="3600" dirty="0" smtClean="0"/>
              <a:t>7</a:t>
            </a:r>
            <a:r>
              <a:rPr lang="en-US" sz="3600" dirty="0"/>
              <a:t>. </a:t>
            </a:r>
            <a:r>
              <a:rPr lang="en-US" sz="3600" b="1" dirty="0"/>
              <a:t>You’re Always Learning </a:t>
            </a:r>
            <a:r>
              <a:rPr lang="en-US" sz="3600" dirty="0"/>
              <a:t>– Encouraging life-long </a:t>
            </a:r>
            <a:r>
              <a:rPr lang="en-US" sz="3600" dirty="0" smtClean="0"/>
              <a:t>learning</a:t>
            </a:r>
          </a:p>
          <a:p>
            <a:pPr marL="465138" indent="-465138">
              <a:buNone/>
            </a:pPr>
            <a:r>
              <a:rPr lang="en-US" sz="3600" dirty="0" smtClean="0"/>
              <a:t>	</a:t>
            </a:r>
            <a:r>
              <a:rPr lang="en-US" sz="3600" dirty="0" smtClean="0">
                <a:solidFill>
                  <a:srgbClr val="FFFF00"/>
                </a:solidFill>
              </a:rPr>
              <a:t>Habit 6</a:t>
            </a:r>
          </a:p>
          <a:p>
            <a:pPr marL="465138" indent="-465138">
              <a:buNone/>
            </a:pPr>
            <a:endParaRPr lang="en-US" sz="3600" dirty="0"/>
          </a:p>
          <a:p>
            <a:pPr marL="465138" indent="-465138">
              <a:buNone/>
            </a:pPr>
            <a:r>
              <a:rPr lang="en-US" sz="3600" dirty="0"/>
              <a:t>8. </a:t>
            </a:r>
            <a:r>
              <a:rPr lang="en-US" sz="3600" b="1" dirty="0"/>
              <a:t>Make Your Dreams Come True</a:t>
            </a:r>
            <a:r>
              <a:rPr lang="en-US" sz="3600" dirty="0"/>
              <a:t> – Setting goals and making </a:t>
            </a:r>
            <a:r>
              <a:rPr lang="en-US" sz="3600" dirty="0" smtClean="0"/>
              <a:t>plans</a:t>
            </a:r>
          </a:p>
          <a:p>
            <a:pPr marL="465138" indent="-465138">
              <a:buNone/>
            </a:pPr>
            <a:r>
              <a:rPr lang="en-US" sz="3600" dirty="0" smtClean="0"/>
              <a:t>	</a:t>
            </a:r>
            <a:r>
              <a:rPr lang="en-US" sz="3600" dirty="0" smtClean="0">
                <a:solidFill>
                  <a:srgbClr val="FFFF00"/>
                </a:solidFill>
              </a:rPr>
              <a:t>Habit 7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42672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/>
              <a:t>Who can name </a:t>
            </a:r>
            <a:br>
              <a:rPr lang="en-US" dirty="0" smtClean="0"/>
            </a:br>
            <a:r>
              <a:rPr lang="en-US" dirty="0" smtClean="0"/>
              <a:t>the </a:t>
            </a:r>
            <a:br>
              <a:rPr lang="en-US" dirty="0" smtClean="0"/>
            </a:br>
            <a:r>
              <a:rPr lang="en-US" dirty="0" smtClean="0"/>
              <a:t>7 Habits </a:t>
            </a:r>
            <a:br>
              <a:rPr lang="en-US" dirty="0" smtClean="0"/>
            </a:br>
            <a:r>
              <a:rPr lang="en-US" dirty="0" smtClean="0"/>
              <a:t>of </a:t>
            </a:r>
            <a:br>
              <a:rPr lang="en-US" dirty="0" smtClean="0"/>
            </a:br>
            <a:r>
              <a:rPr lang="en-US" dirty="0" smtClean="0"/>
              <a:t>Highly Effective People?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382000" cy="6858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Lincoln Leopard Leadership Team Goals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Autofit/>
          </a:bodyPr>
          <a:lstStyle/>
          <a:p>
            <a:pPr marL="460375" lvl="1">
              <a:buFont typeface="Wingdings" pitchFamily="2" charset="2"/>
              <a:buChar char="v"/>
            </a:pPr>
            <a:r>
              <a:rPr lang="en-US" sz="3200" dirty="0" smtClean="0"/>
              <a:t>Learn skills necessary to be     </a:t>
            </a:r>
          </a:p>
          <a:p>
            <a:pPr marL="460375" lvl="1">
              <a:buNone/>
            </a:pPr>
            <a:r>
              <a:rPr lang="en-US" sz="3200" dirty="0" smtClean="0"/>
              <a:t>    successful in life by discussing        </a:t>
            </a:r>
          </a:p>
          <a:p>
            <a:pPr marL="460375" lvl="1">
              <a:buNone/>
            </a:pPr>
            <a:r>
              <a:rPr lang="en-US" sz="3200" i="1" dirty="0" smtClean="0"/>
              <a:t>    Success for Teens.</a:t>
            </a:r>
            <a:endParaRPr lang="en-US" sz="3200" dirty="0" smtClean="0"/>
          </a:p>
          <a:p>
            <a:pPr marL="460375" lvl="1">
              <a:buFont typeface="Wingdings" pitchFamily="2" charset="2"/>
              <a:buChar char="v"/>
            </a:pPr>
            <a:r>
              <a:rPr lang="en-US" sz="3200" dirty="0" smtClean="0"/>
              <a:t>Learn </a:t>
            </a:r>
            <a:r>
              <a:rPr lang="en-US" sz="3200" dirty="0"/>
              <a:t>leadership skills through the </a:t>
            </a:r>
            <a:r>
              <a:rPr lang="en-US" sz="3200" dirty="0" smtClean="0"/>
              <a:t> </a:t>
            </a:r>
          </a:p>
          <a:p>
            <a:pPr marL="460375" lvl="1">
              <a:buNone/>
            </a:pPr>
            <a:r>
              <a:rPr lang="en-US" sz="3200" i="1" dirty="0" smtClean="0"/>
              <a:t>    Edge</a:t>
            </a:r>
            <a:r>
              <a:rPr lang="en-US" sz="3200" dirty="0" smtClean="0"/>
              <a:t> CD </a:t>
            </a:r>
            <a:r>
              <a:rPr lang="en-US" sz="3200" dirty="0"/>
              <a:t>program from </a:t>
            </a:r>
            <a:r>
              <a:rPr lang="en-US" sz="3200" dirty="0" smtClean="0"/>
              <a:t>LIFE.</a:t>
            </a:r>
          </a:p>
          <a:p>
            <a:pPr marL="460375" lvl="1">
              <a:buFont typeface="Wingdings" pitchFamily="2" charset="2"/>
              <a:buChar char="v"/>
            </a:pPr>
            <a:r>
              <a:rPr lang="en-US" sz="3200" dirty="0" smtClean="0"/>
              <a:t>Introduce </a:t>
            </a:r>
            <a:r>
              <a:rPr lang="en-US" sz="3200" i="1" dirty="0" smtClean="0"/>
              <a:t>7 Habits of Highly </a:t>
            </a:r>
          </a:p>
          <a:p>
            <a:pPr marL="460375" lvl="1">
              <a:buNone/>
            </a:pPr>
            <a:r>
              <a:rPr lang="en-US" sz="3200" i="1" dirty="0" smtClean="0"/>
              <a:t>	  Effective People</a:t>
            </a:r>
          </a:p>
          <a:p>
            <a:pPr marL="460375" lvl="1">
              <a:buFont typeface="Wingdings" pitchFamily="2" charset="2"/>
              <a:buChar char="v"/>
            </a:pPr>
            <a:r>
              <a:rPr lang="en-US" sz="3200" dirty="0" smtClean="0"/>
              <a:t>Set Goals</a:t>
            </a:r>
          </a:p>
          <a:p>
            <a:pPr marL="460375" lvl="1">
              <a:buFont typeface="Wingdings" pitchFamily="2" charset="2"/>
              <a:buChar char="v"/>
            </a:pPr>
            <a:r>
              <a:rPr lang="en-US" sz="3200" dirty="0" smtClean="0"/>
              <a:t>Write Affirmations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 Habits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5211763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4000" dirty="0" smtClean="0"/>
              <a:t>Be Proactive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4000" dirty="0" smtClean="0"/>
              <a:t>Begin with the End in Mind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4000" dirty="0" smtClean="0"/>
              <a:t>Put First Things First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4000" dirty="0" smtClean="0"/>
              <a:t>Think Win-Win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4000" dirty="0" smtClean="0"/>
              <a:t>Seek First to Understand, Then to be Understood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4000" dirty="0" smtClean="0"/>
              <a:t>Synergize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4000" dirty="0" smtClean="0"/>
              <a:t>Sharpen the Saw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Edge CDs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4983960"/>
          </a:xfrm>
        </p:spPr>
        <p:txBody>
          <a:bodyPr>
            <a:normAutofit/>
          </a:bodyPr>
          <a:lstStyle/>
          <a:p>
            <a:pPr marL="465138" indent="-465138"/>
            <a:r>
              <a:rPr lang="en-US" sz="3600" dirty="0" smtClean="0"/>
              <a:t>“Buried Treasure” by Chris Brady </a:t>
            </a:r>
          </a:p>
          <a:p>
            <a:pPr marL="465138" indent="-465138">
              <a:buNone/>
            </a:pPr>
            <a:endParaRPr lang="en-US" sz="3600" dirty="0"/>
          </a:p>
        </p:txBody>
      </p:sp>
      <p:pic>
        <p:nvPicPr>
          <p:cNvPr id="4" name="Picture 2" descr="EDGE 1 - Buried Treasure by Chris Brady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733800"/>
            <a:ext cx="25146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96112"/>
          </a:xfrm>
        </p:spPr>
        <p:txBody>
          <a:bodyPr/>
          <a:lstStyle/>
          <a:p>
            <a:pPr algn="ctr"/>
            <a:r>
              <a:rPr lang="en-US" dirty="0" smtClean="0"/>
              <a:t>Mel Fisher’s Museum</a:t>
            </a:r>
            <a:endParaRPr lang="en-US" dirty="0"/>
          </a:p>
        </p:txBody>
      </p:sp>
      <p:pic>
        <p:nvPicPr>
          <p:cNvPr id="1026" name="Picture 2" descr="http://upload.wikimedia.org/wikipedia/commons/thumb/e/e5/Mel_Fisher_Maritime_Heritage_Museum.jpg/220px-Mel_Fisher_Maritime_Heritage_Muse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981200"/>
            <a:ext cx="3429000" cy="456680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 action="ppaction://hlinkfile"/>
              </a:rPr>
              <a:t>Buried Treasure Computer Sheet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Edge CDs 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4983960"/>
          </a:xfrm>
        </p:spPr>
        <p:txBody>
          <a:bodyPr>
            <a:normAutofit/>
          </a:bodyPr>
          <a:lstStyle/>
          <a:p>
            <a:pPr marL="465138" indent="-465138"/>
            <a:r>
              <a:rPr lang="en-US" sz="3600" dirty="0" smtClean="0"/>
              <a:t>“The Second Mile” by George Guzzardo &amp; Reuben Ruiz</a:t>
            </a:r>
          </a:p>
          <a:p>
            <a:pPr marL="465138" indent="-465138"/>
            <a:r>
              <a:rPr lang="en-US" sz="3600" dirty="0" smtClean="0"/>
              <a:t>“Association Matters” by Dan Hawkins</a:t>
            </a:r>
          </a:p>
          <a:p>
            <a:pPr marL="465138" indent="-465138"/>
            <a:r>
              <a:rPr lang="en-US" sz="3600" dirty="0" smtClean="0"/>
              <a:t>“Learn from Your Circumstances” by George </a:t>
            </a:r>
            <a:r>
              <a:rPr lang="en-US" sz="3600" dirty="0" err="1" smtClean="0"/>
              <a:t>Guzzardo</a:t>
            </a:r>
            <a:endParaRPr lang="en-US" sz="3600" dirty="0" smtClean="0"/>
          </a:p>
          <a:p>
            <a:pPr marL="465138" indent="-465138"/>
            <a:r>
              <a:rPr lang="en-US" sz="3600" dirty="0" smtClean="0"/>
              <a:t>“</a:t>
            </a:r>
            <a:r>
              <a:rPr lang="en-US" sz="3600" dirty="0" smtClean="0">
                <a:hlinkClick r:id="rId2" action="ppaction://hlinkfile"/>
              </a:rPr>
              <a:t>Self-talk</a:t>
            </a:r>
            <a:r>
              <a:rPr lang="en-US" sz="3600" dirty="0" smtClean="0"/>
              <a:t>” by Orrin Woodward &amp; Chris Brady</a:t>
            </a:r>
          </a:p>
          <a:p>
            <a:pPr marL="465138" indent="-465138"/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Orrin running cross country in high school</a:t>
            </a:r>
            <a:endParaRPr lang="en-US" dirty="0"/>
          </a:p>
        </p:txBody>
      </p:sp>
      <p:pic>
        <p:nvPicPr>
          <p:cNvPr id="1033" name="Picture 9" descr="C:\Documents and Settings\dandermann\Local Settings\Temporary Internet Files\Content.IE5\U3EJVSYG\MC90038357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2743200"/>
            <a:ext cx="3276600" cy="328308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3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path" presetSubtype="0" repeatCount="10000" accel="50000" decel="50000" fill="hold" nodeType="withEffect">
                                  <p:stCondLst>
                                    <p:cond delay="6500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12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Jensen p. 123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4000" dirty="0" smtClean="0"/>
              <a:t>“For obvious reasons, introspective self-talk – positive or negative – has strong effects on behavioral and academic outcomes.  Therefore, it’s important to explicitly teach students how to replace negative self-talk with positive self-talk.”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Edge CDs 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382000" cy="4907760"/>
          </a:xfrm>
        </p:spPr>
        <p:txBody>
          <a:bodyPr>
            <a:normAutofit/>
          </a:bodyPr>
          <a:lstStyle/>
          <a:p>
            <a:pPr marL="465138" indent="-465138"/>
            <a:r>
              <a:rPr lang="en-US" sz="3600" dirty="0" smtClean="0"/>
              <a:t>“Manufactured Success” by Orrin Woodward</a:t>
            </a:r>
          </a:p>
          <a:p>
            <a:pPr marL="465138" indent="-465138"/>
            <a:r>
              <a:rPr lang="en-US" sz="3600" dirty="0" smtClean="0"/>
              <a:t>“Becoming a Professional” by Dario Brose &amp; Chris Brady</a:t>
            </a:r>
          </a:p>
          <a:p>
            <a:pPr marL="465138" indent="-465138"/>
            <a:r>
              <a:rPr lang="en-US" sz="3600" dirty="0" smtClean="0"/>
              <a:t>“Let Your Efforts Rise Above Your Excuses” by Marc Militello</a:t>
            </a:r>
          </a:p>
          <a:p>
            <a:pPr marL="465138" indent="-465138"/>
            <a:r>
              <a:rPr lang="en-US" sz="3600" dirty="0" smtClean="0"/>
              <a:t>“Three Success Principles” by Dan Hawkins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Edge CDs 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382000" cy="4907760"/>
          </a:xfrm>
        </p:spPr>
        <p:txBody>
          <a:bodyPr>
            <a:normAutofit/>
          </a:bodyPr>
          <a:lstStyle/>
          <a:p>
            <a:pPr marL="465138" indent="-465138"/>
            <a:r>
              <a:rPr lang="en-US" sz="3600" dirty="0" smtClean="0"/>
              <a:t>“Learning for Life” by Orrin Woodward </a:t>
            </a:r>
          </a:p>
          <a:p>
            <a:pPr marL="465138" indent="-465138"/>
            <a:r>
              <a:rPr lang="en-US" sz="3600" dirty="0" smtClean="0"/>
              <a:t>“Fighting for the Right Reasons” by Chris Swanson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Guest Speakers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4224617" cy="204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Users\dandermann\Pictures\Leadership\IMG_4254.JPG"/>
          <p:cNvPicPr>
            <a:picLocks noChangeAspect="1" noChangeArrowheads="1"/>
          </p:cNvPicPr>
          <p:nvPr/>
        </p:nvPicPr>
        <p:blipFill>
          <a:blip r:embed="rId3" cstate="print"/>
          <a:srcRect t="16393"/>
          <a:stretch>
            <a:fillRect/>
          </a:stretch>
        </p:blipFill>
        <p:spPr bwMode="auto">
          <a:xfrm>
            <a:off x="3962400" y="3886200"/>
            <a:ext cx="46482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971800"/>
            <a:ext cx="4267200" cy="2133600"/>
          </a:xfrm>
        </p:spPr>
        <p:txBody>
          <a:bodyPr/>
          <a:lstStyle/>
          <a:p>
            <a:r>
              <a:rPr lang="en-US" i="1" dirty="0" smtClean="0"/>
              <a:t>7 Habits of Highly Effective People </a:t>
            </a:r>
            <a:r>
              <a:rPr lang="en-US" dirty="0" smtClean="0"/>
              <a:t>by Stephen R. Covey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4338" name="Picture 2" descr="http://www.workingmomsonly.com/wp-content/uploads/2012/07/7habi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981200"/>
            <a:ext cx="2581042" cy="380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Guest Speakers</a:t>
            </a:r>
            <a:endParaRPr lang="en-US" dirty="0"/>
          </a:p>
        </p:txBody>
      </p:sp>
      <p:pic>
        <p:nvPicPr>
          <p:cNvPr id="2051" name="Picture 3" descr="C:\Users\dandermann\Pictures\Leadership\IMG_42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1981"/>
          <a:stretch>
            <a:fillRect/>
          </a:stretch>
        </p:blipFill>
        <p:spPr bwMode="auto">
          <a:xfrm>
            <a:off x="1447800" y="1676400"/>
            <a:ext cx="4160043" cy="2163762"/>
          </a:xfrm>
          <a:prstGeom prst="rect">
            <a:avLst/>
          </a:prstGeom>
          <a:noFill/>
        </p:spPr>
      </p:pic>
      <p:pic>
        <p:nvPicPr>
          <p:cNvPr id="2052" name="Picture 4" descr="C:\Users\dandermann\Pictures\Leadership\IMG_4290.JPG"/>
          <p:cNvPicPr>
            <a:picLocks noChangeAspect="1" noChangeArrowheads="1"/>
          </p:cNvPicPr>
          <p:nvPr/>
        </p:nvPicPr>
        <p:blipFill>
          <a:blip r:embed="rId3" cstate="print"/>
          <a:srcRect t="26316"/>
          <a:stretch>
            <a:fillRect/>
          </a:stretch>
        </p:blipFill>
        <p:spPr bwMode="auto">
          <a:xfrm>
            <a:off x="2971800" y="4267200"/>
            <a:ext cx="43434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Guest Speakers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 banker came and discussed some basic financial principles in the spring</a:t>
            </a:r>
            <a:endParaRPr lang="en-US" sz="4000" dirty="0"/>
          </a:p>
        </p:txBody>
      </p:sp>
      <p:pic>
        <p:nvPicPr>
          <p:cNvPr id="1026" name="Picture 2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505199"/>
            <a:ext cx="2743200" cy="2753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685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Leaders can help in the following ways: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600" dirty="0" smtClean="0"/>
              <a:t>School </a:t>
            </a:r>
            <a:r>
              <a:rPr lang="en-US" sz="3600" dirty="0"/>
              <a:t>ambassadors – greet adult visitors, tour new </a:t>
            </a:r>
            <a:r>
              <a:rPr lang="en-US" sz="3600" dirty="0" smtClean="0"/>
              <a:t>students </a:t>
            </a:r>
          </a:p>
          <a:p>
            <a:pPr lvl="0"/>
            <a:r>
              <a:rPr lang="en-US" sz="3600" dirty="0" smtClean="0"/>
              <a:t>Help </a:t>
            </a:r>
            <a:r>
              <a:rPr lang="en-US" sz="3600" dirty="0"/>
              <a:t>with </a:t>
            </a:r>
            <a:r>
              <a:rPr lang="en-US" sz="3600" dirty="0" smtClean="0"/>
              <a:t>PBIS program activities</a:t>
            </a:r>
            <a:endParaRPr lang="en-US" sz="3600" dirty="0"/>
          </a:p>
          <a:p>
            <a:r>
              <a:rPr lang="en-US" sz="3600" dirty="0"/>
              <a:t>Write thank you </a:t>
            </a:r>
            <a:r>
              <a:rPr lang="en-US" sz="3600" dirty="0" smtClean="0"/>
              <a:t>notes</a:t>
            </a:r>
          </a:p>
          <a:p>
            <a:r>
              <a:rPr lang="en-US" sz="3600" dirty="0" smtClean="0"/>
              <a:t>Help with 100 Mile Club data</a:t>
            </a:r>
          </a:p>
          <a:p>
            <a:r>
              <a:rPr lang="en-US" sz="3600" dirty="0" smtClean="0"/>
              <a:t>Mentor younger students</a:t>
            </a:r>
          </a:p>
          <a:p>
            <a:r>
              <a:rPr lang="en-US" sz="3600" dirty="0" smtClean="0"/>
              <a:t>Take pictures of activities around school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 action="ppaction://hlinkfile"/>
              </a:rPr>
              <a:t>Goals and Affirmations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My reading goal is to read 5 books this month.</a:t>
            </a:r>
          </a:p>
          <a:p>
            <a:r>
              <a:rPr lang="en-US" sz="3600" dirty="0" smtClean="0"/>
              <a:t>My reading goal is to read 30 minutes a day.</a:t>
            </a:r>
          </a:p>
          <a:p>
            <a:r>
              <a:rPr lang="en-US" sz="3600" dirty="0" smtClean="0"/>
              <a:t>My reading goal is to read 10 books.</a:t>
            </a:r>
          </a:p>
          <a:p>
            <a:r>
              <a:rPr lang="en-US" sz="3600" dirty="0" smtClean="0"/>
              <a:t>My reading goals is to read 20 books this summer.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Goals and Affirmations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My cleaning goal – I want my desk to be 99% clean.</a:t>
            </a:r>
          </a:p>
          <a:p>
            <a:r>
              <a:rPr lang="en-US" sz="3600" dirty="0" smtClean="0"/>
              <a:t>My family goal is to help my Dad more than I do now.</a:t>
            </a:r>
          </a:p>
          <a:p>
            <a:r>
              <a:rPr lang="en-US" sz="3600" dirty="0" smtClean="0"/>
              <a:t>My Social Studies goal is to get all B’s.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Jensen p. 117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A “Walk and Talk” strategy</a:t>
            </a:r>
          </a:p>
          <a:p>
            <a:pPr>
              <a:buNone/>
            </a:pPr>
            <a:endParaRPr lang="en-US" sz="4000" dirty="0" smtClean="0"/>
          </a:p>
          <a:p>
            <a:r>
              <a:rPr lang="en-US" sz="4000" dirty="0" smtClean="0"/>
              <a:t>Dream and Scheme</a:t>
            </a:r>
          </a:p>
          <a:p>
            <a:pPr lvl="1"/>
            <a:r>
              <a:rPr lang="en-US" sz="3200" dirty="0" smtClean="0"/>
              <a:t>What do you most want to do someday?</a:t>
            </a:r>
          </a:p>
          <a:p>
            <a:pPr lvl="1"/>
            <a:r>
              <a:rPr lang="en-US" sz="3200" dirty="0" smtClean="0"/>
              <a:t>What are you doing today to reach that goal?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Dream Boards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Collecting pictures/ideas throughout the year</a:t>
            </a:r>
          </a:p>
          <a:p>
            <a:r>
              <a:rPr lang="en-US" sz="4000" dirty="0" smtClean="0"/>
              <a:t>Design their poster board</a:t>
            </a:r>
          </a:p>
          <a:p>
            <a:r>
              <a:rPr lang="en-US" sz="4000" dirty="0" smtClean="0"/>
              <a:t>Discuss how present in front of a group</a:t>
            </a:r>
          </a:p>
          <a:p>
            <a:r>
              <a:rPr lang="en-US" sz="4000" dirty="0" smtClean="0"/>
              <a:t>Share Dream Board with classes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&amp;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3799"/>
            <a:ext cx="8229600" cy="243871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School Email</a:t>
            </a:r>
          </a:p>
          <a:p>
            <a:r>
              <a:rPr lang="en-US" dirty="0" smtClean="0">
                <a:hlinkClick r:id="rId2"/>
              </a:rPr>
              <a:t>dandermann@d231.rochelle.net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LIFE website</a:t>
            </a:r>
          </a:p>
          <a:p>
            <a:r>
              <a:rPr lang="en-US" dirty="0" smtClean="0">
                <a:hlinkClick r:id="rId3"/>
              </a:rPr>
              <a:t>www.lifeleadership.com/61236730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Users\dandermann\Pictures\Reading INcentive\IMG_00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304800"/>
            <a:ext cx="4419600" cy="3314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76400"/>
          </a:xfrm>
        </p:spPr>
        <p:txBody>
          <a:bodyPr/>
          <a:lstStyle/>
          <a:p>
            <a:r>
              <a:rPr lang="en-US" i="1" dirty="0" smtClean="0"/>
              <a:t>7 Habits of Highly Effective Teens </a:t>
            </a:r>
          </a:p>
          <a:p>
            <a:pPr>
              <a:buNone/>
            </a:pPr>
            <a:r>
              <a:rPr lang="en-US" i="1" dirty="0" smtClean="0"/>
              <a:t>		</a:t>
            </a:r>
            <a:r>
              <a:rPr lang="en-US" dirty="0" smtClean="0"/>
              <a:t>by Sean Covey</a:t>
            </a:r>
          </a:p>
        </p:txBody>
      </p:sp>
      <p:pic>
        <p:nvPicPr>
          <p:cNvPr id="13314" name="Picture 2" descr="https://encrypted-tbn1.gstatic.com/images?q=tbn:ANd9GcR1JZ1Qgt2AB9RX9GHNK_knZ1JsKQPyxbNNmcSTRAQcXHhwqrf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590800"/>
            <a:ext cx="2743200" cy="3875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7117"/>
          </a:xfrm>
        </p:spPr>
        <p:txBody>
          <a:bodyPr/>
          <a:lstStyle/>
          <a:p>
            <a:r>
              <a:rPr lang="en-US" i="1" dirty="0" smtClean="0"/>
              <a:t>Success for </a:t>
            </a:r>
            <a:r>
              <a:rPr lang="en-US" dirty="0" smtClean="0"/>
              <a:t>Teens </a:t>
            </a:r>
          </a:p>
          <a:p>
            <a:pPr>
              <a:buNone/>
            </a:pPr>
            <a:r>
              <a:rPr lang="en-US" dirty="0" smtClean="0"/>
              <a:t> based on Jeff Olson’s book</a:t>
            </a:r>
            <a:r>
              <a:rPr lang="en-US" i="1" dirty="0" smtClean="0"/>
              <a:t> The Slight Edge</a:t>
            </a:r>
            <a:endParaRPr lang="en-US" dirty="0" smtClean="0"/>
          </a:p>
        </p:txBody>
      </p:sp>
      <p:pic>
        <p:nvPicPr>
          <p:cNvPr id="2050" name="Picture 2" descr="http://www.craftydad.com/wp-content/uploads/2013/06/Success-for-Teens-boo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819400"/>
            <a:ext cx="3657600" cy="3690851"/>
          </a:xfrm>
          <a:prstGeom prst="rect">
            <a:avLst/>
          </a:prstGeom>
          <a:noFill/>
        </p:spPr>
      </p:pic>
      <p:pic>
        <p:nvPicPr>
          <p:cNvPr id="2052" name="Picture 4" descr="http://aaronmasterson.com/wp-content/uploads/2013/05/the-slight-edg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895600"/>
            <a:ext cx="3868351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63136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799"/>
            <a:ext cx="8229600" cy="3581717"/>
          </a:xfrm>
        </p:spPr>
        <p:txBody>
          <a:bodyPr/>
          <a:lstStyle/>
          <a:p>
            <a:r>
              <a:rPr lang="en-US" i="1" dirty="0" smtClean="0"/>
              <a:t>The Leader in Me </a:t>
            </a:r>
          </a:p>
          <a:p>
            <a:pPr>
              <a:buNone/>
            </a:pPr>
            <a:r>
              <a:rPr lang="en-US" dirty="0" smtClean="0"/>
              <a:t>    by Stephen R. Covey</a:t>
            </a:r>
          </a:p>
        </p:txBody>
      </p:sp>
      <p:pic>
        <p:nvPicPr>
          <p:cNvPr id="26626" name="Picture 2" descr="http://www.kenton.k12.ny.us/cms/lib/NY19000262/Centricity/Domain/992/7%20Habits/The%20Leader%20In%20Me%20Bo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740580"/>
            <a:ext cx="3295040" cy="4812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63136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4724716"/>
          </a:xfrm>
        </p:spPr>
        <p:txBody>
          <a:bodyPr>
            <a:normAutofit/>
          </a:bodyPr>
          <a:lstStyle/>
          <a:p>
            <a:r>
              <a:rPr lang="en-US" sz="4000" i="1" dirty="0" smtClean="0"/>
              <a:t>Engaging Students </a:t>
            </a:r>
          </a:p>
          <a:p>
            <a:pPr>
              <a:buNone/>
            </a:pPr>
            <a:r>
              <a:rPr lang="en-US" sz="4000" i="1" dirty="0" smtClean="0"/>
              <a:t>   with Poverty in Mind</a:t>
            </a:r>
          </a:p>
          <a:p>
            <a:pPr>
              <a:buNone/>
            </a:pPr>
            <a:r>
              <a:rPr lang="en-US" sz="4000" i="1" dirty="0" smtClean="0"/>
              <a:t>   </a:t>
            </a:r>
            <a:r>
              <a:rPr lang="en-US" sz="4000" dirty="0" smtClean="0"/>
              <a:t>by Eric Jensen</a:t>
            </a:r>
          </a:p>
        </p:txBody>
      </p:sp>
      <p:sp>
        <p:nvSpPr>
          <p:cNvPr id="43010" name="AutoShape 2" descr="data:image/jpeg;base64,/9j/4AAQSkZJRgABAQAAAQABAAD/2wBDAAoHBwgHBgoICAgLCgoLDhgQDg0NDh0VFhEYIx8lJCIfIiEmKzcvJik0KSEiMEExNDk7Pj4+JS5ESUM8SDc9Pjv/2wBDAQoLCw4NDhwQEBw7KCIoOzs7Ozs7Ozs7Ozs7Ozs7Ozs7Ozs7Ozs7Ozs7Ozs7Ozs7Ozs7Ozs7Ozs7Ozs7Ozs7Ozv/wAARCAFaAOcDASIAAhEBAxEB/8QAGwAAAgMBAQEAAAAAAAAAAAAAAAQBBQYDAgf/xABKEAABAwIDAwcKBAQEBQIHAAABAAIDBBEFEiEGEzEVIkFRYXHRFDI1VHOBkZOhsiOCscEHNEJyFlLh8SUzYpLwQ1MXJERjg6LC/8QAGgEAAgMBAQAAAAAAAAAAAAAAAAECAwQFBv/EADYRAAIBAgMECQMDBAMBAAAAAAABAgMRBBIhEzFRcQUUMjNBUmGRoSLB8BVisSNCgeE0U9Hx/9oADAMBAAIRAxEAPwCcRxGuZiVUxlZUNa2Z4AErgALntS/KeIevVPzXeKMT9K1ft3/cUqutGKstDxVWrPPL6nvGuU8Q9eqfmu8Ucp4h69U/Nd4pVClljwK9rU8z9xrlPEPXqn5rvFHKeIevVPzXeKVQjKuAbWp5n7jXKeIevVPzXeKOU8Q9eqfmu8UshPLHgG1qeZ+4zyniHr1T813ijlPEPXqn5rvFLIRljwDa1PM/ca5TxD16p+a7xRylX+vVPzXeKWUg2OoSyx4Aqs2+0/cY5SxD16p+a7xRynX+vVPzXeK4hzLat1UhzNbs7lHTylyzf9n8nblOv9dqfmu8Ucp1/r1T813iuIc298nSjM21ixGnlDX/ALP5OvKdf69UfNd4o5Tr/Xqj5rvFci5hPmLy6xOgshJPwIylJK6nf3O/Kdf69U/Nd4o5Tr/Xqn5rvFLIU8seBVtanmfuM8p1/r1T813ijlLEPXqn5rvFLIRljwDa1PM/cZ5TxD16p+a7xUcp4h69U/Nd4peyiyMseA9rU8z9xnlPEPXqn5rvFHKeIevVPzXeKWQjLHgG1qeZ+4zyniHr1T813ijlPEPXqn5rvFKoSyx4BtanmZd4BXVk2NU8ctXPIw5rtdISDzT0IS+znp6m/N9pQufiklNW4HpOiZOVBtvx+yFsT9K1ft3/AHFKprE/StX7d/3FKroR7KPN1e8lzYIQhSKwQhSgAQhCABShCBAhClAAhCEACcpMKrq+J0tLTukY12UuBAsfek1pMFjZPs5PCaWOrd5UHCJ84i0y8b3ChOTitC/D01UnlZUMwjEJax9GyncZ2MzuZcaDr49oUVWE19HJGyopnxulNmXtZx7CrWgZDR4hiTaqAQRuon/hRzBxsS3QO11XqplpmU+FR0WlGZ94TJJd7ZLgEEdAsFXtJXsaFh6eW99f9lNHh1ZPWOpI4HvnYSHMA1FuN1FZhtZh5aKqB0WfzSbEHuI0V+57aqqx2jgmYyoqJs0Ti8NEjQ43bm7bjvVJX0FVQMiZUvjub2ibKHFneASBdSjNtldSjGMbr81FIoZKiZkMTS+R5DWtHSU3T4PX1W83FM6QROyPNwLHq4pzZ/Dpn11LXh8IghmDpC6VoLANbkHVP0AircMrg2ljq89cJGxvnEWlna3JHX9Up1GtxKjh1JJy9Si5JrzUSU4pnumiZvHsaQSG9a4CmldTOqWsJha4Nc/oBPAK+w+STCsQxKRjGUcjaQmNjZRIAbt0vc3XWtnop9m5aijc2KWeqY6SC9t28A3I/wCnpRtJXJdXg43vrroUs2C4lT0xqZaSRkQFyTbmg8LjiPevUWAYpNCyaOkc6N7czXZgLjr4q6xCmFVSVdXXwwwziIFtTT1ILZ3C1hkuf24L3UUrazDsPLMNhq3No2t3jqsRlh10tcKO1ZPqsLvl+eBmPIqnyR1UIXbhj925/QHdS5ywSwtjMjC0Sszsv/ULkX+IKv8ADcRZh+z4imayWGSseyeG+pZkbqO0EaFK7SMgiloYqads8TKQZXt6i95F+2xCmptysUzowVPMn4I47Oenqb832lCNnPT1N+b7ShY8V21yO50R3D5/ZC2J+lav27/uKVTWJ+lav27/ALilVvj2Uecq95LmwQhCkVkoQhAApQhAgUoQgQIQhMAQhCABc3Ce/MdH72nxXRCTVyUZZRZ/l+uR0B7w7xXg8p9Bp/gU4hRylirPgvYSy4mR/wAyAdzSjJif/vw/9qdQjKg2z4L2Ed1iZ/8Aqox3MU7nEPWo/lp1CeVD2z4L2ExFiPTVRkf2Kd1iF7+UR92RNoSyoW2fBewoYq9x/mmNH/TH4qDTVhGtce38MJtCMqHtpensKeT1frzv+wI8nqwP52//AOMJtQjKg2svT2Q3svDUM2hpXSVJe0Z7tyAX5jkJjZz07Tfm+0oXPxStNcj0nRMnKg2+P2QrifpWr9u/7ilU1iY/4rV+3f8AcUtay6EeyjzVVf1Jc2QpQhSKwUosVJa4WuCLouh5WQpRYoRcVmCEL0GOMZeGEtBsXW0CBZXwPKF1ipZ52PfFBJI1gu9zGkho7epOQ4Bi1RE2WHD53scLtcG8Qk5RW9k40py3JlchXEeyuOPNhh8g1tdxAt9UN2Uxx7ywYfICDbUgfultIcSfVq3lfsU6FdSbJY7H52HvNzbRzT+hUxbI45M0uZh7hYkc57RwNukpbWHEfVa17ZX7FIhXR2TxsNeTh7xkGvOab92uqmPZHHJAC2gcAf8AM5ot9UbWHEXVq3lfsUiFfR7GY7I4t8kDCACczx0/7Lv/AIDxoOaCIBm6c5079EbWHEksHXe6DM0haUbBY1uy8thB/wAm81P7f7rtH/D7FHQZ3zQMfa+S5J7rpbanxJLA4h/2MyiFpYthsTlqJIw+MNjFi++ma17fUC6aj/h3XEv3tVC2w5paCbn6WSdanxGsDiHuiZBQtW/YHEGSNYJo3EtzOIGg1tbvsb+5cqrYyrp4IZA50jpSRkaznDqFr9Vz7kbaHEbwOIW+JmUK3m2XxaGMudSSE5g0Nawknj1C3R9UnUYViFJHvKijmibci7mEKanF+JQ6NSO+LO+znp2m/N9pQp2eaW49TXBFw46/2lCwYrtrkej6IVqD5/ZH0ygwuglpWSyUUD3uLiXOjBJ1KabhOHtj3YoacM/y7oW/ReMNniFFE3eMzXc219b3Jt8E7fhrxWe7OkoQ4FcdncGJucMpb+yC6NwTC2ODm4fTAjp3QT1x1ouEZnxBUqa3JHFtFTMtlp4m24WYNF7fDHI0tfG1zToQRe693CLhF2Syx4HJtLAwWZDG0dQaF5dQUj3F7qaEuPElguu+YXtfVF0XYZY8DiyipoiTHBG25ubNAuh9HTyRPjfCxzJBZ7S0Wd3rtcIPBF2GWPAoXYo6mr58Nw/BnzimazNu3sYAHDTQkdRXSt2hhwt1A2up3weV3BuQRFa3G3f0KsrqCcbRV1TJh1dURTNjEbqWfd8Ab3s4X6Pqm6vDn19ZhDpKR/k8cUrJmSuDi0OaAATc3OistHS5iUqmtvzUtG4nG7E5KHKQY4GzGS+hBJH7Kvj2ilqQJ6XCaqekLsonblF9bXDSbkdqSw3AayDEq6nqXukpH0nk8EpPOyXPNPaMyXlpcYGER4X5BUtqKdpjhqaep3cZHAOdY36tLFCjEbq1bXatvNLimJR4ZQOqnxukIIayNvnPcTYALyzGKQ4MMVL8tPu94T0jrHffS3Wq3EsOxLEK+iiil3EVGze75zc4dLwAtfoFzftSjMBr+SsSwZ7w9j3CenntZpcXBxbbo1H1SUY2JupVzOy0+5a0mM1NTPEH4PVQwTeZK4t00vdwBu33r2/G4o5MTZun/wDDo2yP1HOu0nT4Kqkbi2I1tFJ5BVUUsUrDO7ym0RaDcgNB51+5dZsPqnVG0LhCbVcDGwajnkMcD+qeVCVSdvzgNM2no5MHjxOJjnsdI2NzNMzHEgWPxXavxvyetFDSUctbVZM7o4y1oYOi5JAF1msWwl1PFQeTSsjmqDCyopi4Avc2xzDtHSrSshqKHG6ypigdVwVsTWTNhkDZYyBYEXI4jtTyx8CCrVNz8LF5h9Y+tp95JSy0zw4tMctri3dxHamrKg2dM1NFUmskdHnmzRxTVO8dGywGpJ61dMqYJBdk0bh2OCrkrM1U6maKb3nQNAOnSpXM1EQIBlYL8OcF6MjALlwA6yoll0erKC0Fcn1lNG0ukqI2tHEl4ASUm0WDRNBdidMbm3NkDv0TUXwIupBb2iyyry+FkgtI0OHUUjS7QYTWOLYcQgc69spfY/ApiTEqKJwbJVwMcQTYyAaDiUWYtpTkr3QviVHTCkMu5Znitkdl1b0ae7RC8VuJ0NRSPjhrIJHvtlayQEnW/QhJ38SUctvpPlWIzSsxSpDZXtyzyZbOItzjwXoY3iuTd8o1OS2XLvXWsuWJ+lav27/uKWXXjFOK0PFzqTjUlZ+Jd/4rxR7niSokdG9tnMz2H+g7rd6snbeVYZBu4yXRxgPzO0c64ubdwI96yQUqLowfgTjjK8d0jXUu39XBExktM2UgkvdmsXXdf3aaI/8AiHiG9cfJod2ScrbnMOrX/RZJCNhT4Ev1DE2tmNNSbZYz5Q90ULJ5ZXXIyE6AWDQAeHSuzts9opp93HSsY9nnRshcT7wSVT4C+ZlVM2GNspfCWlpmETiLjzXden6puR7qLaal3dbMQ50W9zy3LdRdrnDQ2VbhBSasXwxFZ003N7x2TbLaJkhD6drDlJyGFw06+tcRttjxibl3ZbfLm3XE9V+tcqer3u0VcyaovvWTwxOkfzQTewueAXPcOw+koqWpLGzGtEpYHh1m2aLm3v8AgjLDyj21Z6qo7Hd+1O0lLcyvkjzkkbyHr6BcLwMf2mlEc7X1Lmt5zS2I5SO2w1CYqzUU/KjsRqGvp5g8QRulDyXl12loBNrda9TxzzYRQ+TtneG0YBMdY2NrTc8WkXKSy+VA9rd/W9P/AEVG1+PxnemoJbJ5uaMZTbq0R/iDaSeSXJJUF9sjwyM833W0K9xVFLLgtBh9UWCOXeWkvrC/Noe48D2dy9RVbottKjJUFkLpZCcr7NdzTZP6dfpI5p6N1HZ2+Tx/ijaZz3U29kMpGrRAM4+i5HazH4ZJA6re15POa6Mc09xGi8YPUVcstUAPKHSxhr81Ru5DY6ZXFLY3E2LEntbUvqOa0lz3BzgbDmkjQ24KajHNayK5Vaqp51NjL9otoZX5PK6gPe24a1tiRxuLBKz4ni1Y5s0lVUvyus1wcQA7qFuBVtQ18UGGw4oSw1NG3yVrHa5gTcH/ALS4LnXup6WuoKGmka6Fs/lDnDrc4WHuaB8VFNXtlHJScbuo/wD6U7Ya+pldI2Oplka7nOAc4g9pXiRtUHPdI2YOZYvLgbt6rq7oKt8W09WG1DmROM5sH2aTldY/olsOqI3Ybij60yTFzYtN7Zzud1kH9FPM+BVs4vTNx+Cocx7Q0uaQHC7SR5w61Cs8YfDJT4duGlrBTEZXPDiOe7ibD9FWKyLurlFSOSVkwBINwSCvTp5nNyuleW9RcSF4QnZFeZ8SCi6EIC4IQhAXLLZ2/LtP+b7ShGzvp2n/ADfaULnYvtrken6H7h8/shTE/StX7d/3FLJnE/StX7d/3FLLfDso87V7cuZKELhViRkL5Y53MytuAGgj9FJuxCMczsMIsqqgqKiYvaZS57rc4jRoT3kcZHOfIXf5s5uoqTe4tnSUHaTO9+KnoSNPVvjqnUk5vY8156e9dqyqbSQl7hdx0a3rKeZWuRdKSkorxGFKSpoX1ETZql7iX6hrXEAD3IqYnUsTpqd7hk1LHG4I96V/ENms2W+o6hLRSmtga+OUxHg4AA6+9Vwq6tlZuZ6kgB1iQxvghySJRoSlfXVF0heWNc2PKZC4/wCY2ulJWVIqo4o6x3OBLrsboB7k27FcYZm1ce+COAKrp6mTyhlFDKS8nnyEC4HimXULN2QySRrwNH5ze6V77iTpZUsz3ndT+iRw+tdUAxS2ErenhdeMQdUUsAeyqfdzrWLW+CM2lwVGWfI3qWKP1VbQumqYGsMrrXJkffU9QC507KpmJPb+I2LMRqSQB0HVGb0J7C105aos3vaxhe4gAC5K40UxqKVspvziTr1XNkjisL2RMc+okku61jYD4Bd6CKR1DGW1D2DXQNb19oSu8w9nFUr33j9iiyWcZRaCOQukIu55A5o7lWtfLSYnkMz5AHAHMeIKbnYjChmT1LlFlNtUhWCepifuHODWmwymxcen3KUnYrpwzvV2HkJagZMylDZiS6+lzrZMoRGUcsrFls76dp/zfaUI2d9O0/5vtKFzsX21yPTdD9w+f2QpifpWr9u/7ilkzifpWr9u/wC4pZdCPZR52r25cyVxrf5Kb+wrsuNb/JTf2FD3EafbQngwFpD3KzVVg7wHPYekAhW1kobi3Ep7RlJiV2V+YGxsCpxZ7nVETTwDLjvP+ympjNVipjbqBYE9XWu+LUxLGTMbfILHuVbV7muMknBPfYepv5aL+wLxW/yM39hXqkcHUkRB/pC8Yg4NoJr9LbfFWvsmFL+r/kRwZxEj2dBbdesYgyvbO0edo7v6F0wincyIyuGruHcnamEVFO+M9I07CopfSXzqKNe6PFDPv6Rjj5w5p7wil/Ec+oP/AKhs3+0cPFVVC+QPkpRe8mht/T1/S6vGtDGhrRYAWARF3K60VTbt4lBRPfJiIeCA5zibkXV3ao/9yL/sPiquKLybGGscLNLjlPWCrqyILQniZ6poQgw3c1Am31zckjLa68Y1/Kx+0H6FOyyFsscTDznG57Gjik8a/lY/aD9ChpWdiNOUpVYuR7wloFED1uKd6UnhX8i3vP6pxTjuKa3eMrca/l4/7/2XfDfR8Xv/AFK4Y1/Lx/3/ALJjDh/8hF7/ANSoLtl8v+OuYwGtDi4AXPE9apsTGTEA4dLQSrkODhoQbG2iqsZb+JE7rBCc9wsM3tLMsJnnI1jHWfJo0jo6yujWtYwMaLACwS9E1zo2TPGpYGtHUP8AVMJx4lVT6fpQFCEKRUWWzvp2n/N9pQjZ307T/m+0oXNxfbXI9R0P3D5/ZCmJ+lav27/uKXCYxP0rV+3f9xSy6EeyjztXty5krjW/yU39hXZca3+Sm/sKHuI0+2hHCmNkjka7sII4hP7mbLl8oPflF0lg3mye5WajFaF1eclUdjnBTx04OUEudq5xNyV1sCLEXBUKVNJJGaUm3dnBtNunEwyFjT/Ta4UOpN88GeR0gabhlrNTCEsqJbWRIAAsEIQpFdzjHStjqpJxxf0dXWu6F0gj3s8cd7Z3Bt+8paJEm5TauLz00VQ0NkbqOBGhC8iGYNyipPeWC60EWBCoOIMim/FpZt1E0j/mm7tO+zVX1lJ5KymNyTLFnII805iLfRRUot2L3CrCF3uEooGQg2JL3cXONyVwmoPKGhstRK4A3ANuPwWip8BfWYXDU00med7yHQ9Tb2zDsBIv3oqMGihxCSmZUGSNlLvxIB53NzfBLNDcTVOuvr4mejojCwMjnkDR0aeCZVsMFMmF01bFLndJcyxW1Y3OWhw6xpqvRwqkgkxHyiabd0coYN20EuuSOnuRniiMqNWVs354lHUQMqIjHILjj3LlFSPhj3bKhwZ1WFx3FWtfRspdzJDKZYahmeNxblPEggjrBBVDiVZUQTRxw2AIuSRe/YndWuKEambZj7I2xMDGiwCWq4m1U8UP+Q53HqH+q6yVGRoa1ueYgcwdHaeoKYId005jme43c7rKe/REVeH1PedBpoEHihCkUkIQhAFls76dp/zfaUI2d9O0/wCb7Shc3F9tcj1HQ/cPn9kKYn6Vq/bv+4pZM4n6Vq/bv+4pZdCPZR52t3kubJHFcp4HTtLN65rXCxAAXUKU2rlcZOLuhWGi8nBEUzxfjoD+yaGgte/ahCEktw5TlLeClCEysEIUhAAhClAgXSGTdTMkAuWODrdy5qUWuNNp3Q9LikkjaqzMjqioFRmadWEX0HxUYnicmKSxSysa1zIww5eDrEm/vukkJKCTuWOtNppvQb5QmFLBBGTHuQ8ZmusXB3ELocVdvhLuhfyUU1r9GXLdIISyRBVprxH6fF56Z1G6EAGla5uuoeC4kg/Gy6jGWPkrjUUYlZWyCRzN4W5SCTxHeqtCNnHgNV6i8RmtrnVro/w2RRxMyRxs4NHH90m+Nkgs9gcO0L0oTSSViDnJvM3qeWxsjFmMa0dgUqVCYm294IQhAiEIQgZZbO+naf8AN9pQjZ307T/m+0oXNxfbXI9R0P3D5/ZCmJ+lav27/uKWTOJ+lav27/uKWXQj2Uedrd5LmyQpUBSmVAhCExEjihCECBSFCEASpChCBEqVAUpgCAhO4XhsmJzPijkawtbmu4cUm1FXZKEJVJKMd4khaAbH1xDvxoARw5x1+mi9jYqvc8AT04bpckuv29Cq29Pia/0/E+QziFsY/wCHszowXV7A7W9mEjs6u1dY/wCHdnDeYkS3pyxWP6pdYp8SS6NxL/tMQoK2w/h04sN8SAdfT8K4t8V6Z/Drmuz4lzv6bRaD6pdYp8R/puJ8ph1C3En8ObuJjxOw6A6G/wBbrhW7CR0NBLUSYkTkAI/C0v8AHrR1inxJLozE7sv8GOQrWDB2y/8ArnXqb/qmhs/CCCZnEdVrKvrlHiXLoXGeMflFAoWgdgtLAS8uJAN7E6BUtRW4WMQFLCXzSyOtaLVrO0nqUeu0y5dB4m29XHNnfTtP+b7ShM7NxNnroqyNmWK7gy5JceadT1IWSrWjVlmidjB4OphKbp1N7d/z2KvE/StX7d/3FLJnE/StX7d/3FLhdaPZR5Gt3kuYKVClMqBCEDVFxWYKVClMLMEIQgViVKhSLoCzBSvQgmLcwieW2vfKV54cUXQ3FrwBXGyznNxloAJDmOBPV0qnsepW2zL93jDTlcbsI5o/VV1dYM0YO6xEOZvGaJhnQbJZh4JmM3C5B7YegN4gui50/mW7V0TECEIQMCqTa4OOz05afNc0nuurp3Wl6uFlXQTQvHNkYWns0UGSi7NM+dUDmu03guNCL8FOJY5R4ZdjpN9OOEUfH3noWKrMVqKaKSmgkkjfvXNdpYuHEEHtH/nQtJs9hEIhjnmAfIRe51WbIodo6Cm6msRSop8Zx+5me6kpDwY3S47uJ9/wTuG4PSYax0UMdnP86R2pPeVey5RoAq2tmDBoOHR1pSk7aE6cEnfxOOy0b31UNQXSZS5wYA+7bWPRfuQowTGInY1SYdS0soYS8ve5uVrLMJ069QEK2j2TLie2YvaHF8Qo9pMRhDm5W1Ly3MzoLjZP4dUyVFC2aQjM4A6DtWxwzFZp8arqTJhp3VQ5gM1OXOPO0ub9qQrqMT7TVTJBGGNcwu3LMrSbDQDoWeeLrP6U2iqGCw17yghfCcGq8VpWPY5sd5Dd7hcFoJHBaCPZGmbA1k1RJvP6nNaG/rey9RT7uwYMrW8ANE27FXmmdE4XkGrT2K6nWqW1kyqeEoXuoJf4K+s2PiqaV9LQVLWTxgOJm0zi4PEcPgsLt0anAnRYcHMbLIN4XRPvZt9BpwWsqXyhjg6V2Z7hcg62XzjaWilk2hljgzyucL2c65GnWpRm29WS6vBLRFO7EKyTmvqZXAdBkJXSSumyRhssgc25z5zdJkEO6ivQ6NOCuzPiQ2cd1jTbPYlO17nVErpGAHR5JJXXHjNQ12eCoeyCfnsDHmwPSFXYRGZ43tY7KGi5v0qw2hhfBhFGJnAu3jrW6rD/AM96lmdt4tlC+4nZ99TVYq072WVoBuC4kDTtK+gYWcmiwmxmE4viGIRmgg5t+c9xytA7T4LemB9BUup5HBxZoXAqVKp/a2QqUYr6ki5ZLovTsjrEtaT2hIxTXHFdTKr9SmyZebPZTRzm9iJ3aAcdVjsMBi2oqGucARJI03Op1Pgtdsqc9HUm5uKhyyWLQuwza6RweDvJd5w4Zjcj6opO7kvQyY1KOznwZrI3lMxyAFU7K1oHFdeUWNGpCz2OnmRo6OUOLm31TJcB0rM4TisT8UEZfo5h6eCsZ8cw+Nzvx2ut1ap5XcWePEtQbry4kKjdtZh0Y4k91guL9sqS/wCHC5x70nCXAFVhxNGDfiiwtboPQsq7a6V4tFRn3gleRtFicmjafL3gBGzkG1ifP9psMfh+NOhqIy2OSQss0aObqWlvdp9Ve4Ud1TNb1DpTWORYnWuNY6ZsbQ0B7SASejTTRVsNQwB0bSM7NHC+oWLEZs2p1MIounoP1E4AOqp6uoGtyiqqebxVLW1rWNc4ngqbm1U7Fzs48O2ipwP+r7ShLbGl0mM0srv6s592QoWql2Tm4pWmSZMTGM1woKlrXeXyZmuhaWtGbje1+pWzfKGEyyc9zvOlLQ0v0tey8Mp20mI1b3F341VI9xOtrk2/T6rrmkDd2edGdWuOuVZZL6mNP6UNuOeFsg0uy5Xvdl9axoGgiLne/h+6mmhcaews5muVzTdrh0i6I61rnPEMbnv80ANOtuGvABXxjoVti8tNvqxsTSCQczx1BZrE8O/4vM4x3zNA4cQQPBbekofJoHOec80hu937LM7XYm3DBHHG0715JDiNGgcUSWhZSks2p8+xPCHMrxFDG4NdYEuB0KvcL2fpaRjX1oz30sW6LSbL7O1uJU09ZiE273tjAHWN9LknqFiB710xiV2DUm5ng3z5NBGw6O73dA4dqG5WRNKmm3czmOwYLh1DBNGwh8pIjjY0gOItcnqtf6qmq6t+Likha1xZDfmA3Pab/BRjdbiWIsgp6iCJscGYx7lh1zW4k8eAVts8AyjEbmBsmoN+wpuThEUYRqTNrspNWQ0FFNTUej3mJ1m3DLAWvrpe6rI6x9TtBjAc+4ZUu0vw1t+ysZsbi2W2biqJi1r8zjDFfnSOsOA6u1UOy1FUTUTq7KZXTuLpXdPSb9utynQ01IYiN9DQRyJgSHKkIyRfVd2nRdJM5JqtkCPIak9O/cshtYRFtVVEdBYTfrygrXbHBpw6Ynjvj+yw21hkbjuIl4s4PNr9Vhb6WTw6vNmLpN2pQ5niTGso85JTY3IQcpss86qcTqbrm6Yu4lXqkkRnXk9EazZWvM+09PHK/myBzT8FpsTw2mbVvLWi3fovnGD1hpcXpZwfMlGvvWsrcWc+sluTbNYdiMt3dENpZJPey1hpYWDzGJpkbOho+CjDcJrqqISyRSRRnhdup9yvI8AiygulkHZcKiU4p7zbTpzavYqmMCYbGRa4tfrV1DQUlNbKwF3W7UrliMbZIcwIY5vmk9PYqs6bL1SdvUq56WOqp3wSgFrx0FY+TDqmgflko9wzg1wsc3vWuExtnGo614nmhmiMU7WvY4atKrqU1UWhdQxMqDs0fPMVqfJwSXBUnJ+K4nC6tjo5PIoiM8hFg65tzev3LVY3V0OE4zBT0+zgr5JheJ8sxLb9xvw7VZy1lVNHmrJGNHHdx6MZ495WGrGNBXlq+B26FSWKdqei8WK7LUckWJwSSDKQHWb1c0oVjhD3HFIQIyG63J0/pKEYWTlBt8SnpGMY1Uo8PuzhWT2rZ22s4TPGouCLp6jjJc2Rgynu0PeP3WdnxObl+rgkp45mCoeALWNsxWyoMTwmggBq5G0ri24bKA3MbcAeBRCzkzNJNQTPdaI6fDnzNayJzhbjbU9Sq6OpEZAvoq2bGpKuqMrpbMzEiKwcwA9oKbhxmja4bxkJaOOSQuPw8VoUblTaSGcT2ho8IiaKlzi6xkyMFzYC9/oqCn2gZj0Eh5PG7e87sTH66eKV20qKmuLqoUjo4fJSA4C4ABNrnrXrY/TCoNMpN+cOnVRe+w46q5uKWqqanJvY2ANZZoYbAf6d6xc1VNiNe6WqeTZ5YxthlJvfKOjTr6VqsaxB+GbNyyw5d9JzI9BxI48eIFz7ll6SgdPhMrgJA6LnB7WEXtr0d3V0qViULFbUUJFY5srXAlzdWtNnD3d5+ChlK7DS5swub5xp162+qu6Kljx7DMxlfBWQnd5m65hbS4OvE+5VGJ01VQ0jo63MZmPcA8c5r29GvXqoVIXRfTlllqZfGJZaytjqpSTGXFjGk8AP919E2Dq4qWnjY85ZXEkCw0YNXHvOnwXzjFHRNkp5GNdntd7XHh2LT4LiAhoHOfCWuaAxt+m+pHwCnFWSKpayZutoaBlNUtq6cAU9QLjLwDunxVW06LQYVNy/gBpXNDpGxAssfNcBp3cLLPWc0lrhYjQg8QVpg7o59WOWRrtjSOTZdNTMT+ixG1cUjMexBjySXPJBcb6EXH0K3GyFhhbhwJeTdY/bIW2jqgfOysv1HmBXYZ/Wzm9KL+hF+p82dJrxWlwnYPGsXgiqGGCKGUAtc6TMSD02F1knuLXlp4g2W/8A4a7Suin5HqH8wkugceg8S39x70sRUnCGaJfhqUJStMvcL/hXR0+WSvrpZ3g3tHzG/ufqtjRYLhuH609LG13+dwu4+8puOQSMDgV4BLjqdQsqm5K9zfsoRe46mQA2t8Vzc4tNug8FNwOGpXgnOLOPvQSQEpDEaUVkBie4gHhZNB2padLIIubWB7096Gm4u6MocKqqHM+KpdY6AE6fBU2JYs+lpppHxXki4tabBy3tRSsnidHJq1wsbaLB4xAzDm1kFfMIyIi9k7m3DgOGh0JvYW6yq1em7xL3krxanv4nHZ+KTFByhVTxue27Qxp/5I6R3nT3d6tJ4oRJmYy+Xzb9HasAMZZRCgxujgfGHOdBUtIsJCLXPeQfp2Lc09VFVU7KiJ+eORocD2LmY5TzZ34/ljr9HZFDZx8Pn1HMMH/EYz0a/oULlRztbjVHGLhzy/T8pQrsArUnzMvSffLl/wCmVkmy7UVt9LVUg/8A2KsttsInxKiocQieQ2EGMgXBaTqCPh+ioMTeWbRV5vr5XJ95X0DBSzFsCfSynnFvN7xqPqpU3aoVSTdI+VQue2bc1UQ3jfNd5pcr3DZnPY0yBoDb+4KNuKFkVPHWQAscxwa4Dhb/AHWYpMWdAzJujISdbusF0r2Zzt6NLj4rJah9RFUDyY03mg8HC/R09CfwiCqw2NtLU1JkcNczSQNUpVSOqNnW1DojHeNwcD0HvT9XUNGIxxE6viFtOnVY6ytJ2NVGWiTGtsqWaTCaBwnk3flLS9ocecLFXOzdIZcK5weMzje7Sert6lVbRmpqNlaIU0TppxUC7Y2lzmtyu5xA4d68U02J0uCOipZHw1GV28EjTnAtfmt6T3/VFOaWjLpwbu0VmzdUKephk3hZd+ZxzWFhxH06Vp8TbBXU7ZQ8vzP0cHXHAcbD9VgqbeNzf0mJti06Fp7uKsKbFJYd01smUZg4kA9d9fcFO7I2TM9tBSCnrY2WIA1Ljr/50qzw6TO6RlszJACMv9PC4+H6rzi28xavpYXteQ59rAansXOhEtHUBrr5dTGb6EEC/wD52EKcFd2KamibNns3iU2H1oY0ta1ptxtcHsHHr96usbpd5PJVQNLgRnksLcTx8fj0rDPxFkWZwe1sh1a8cVoMH2hDIHw1EQfHM0tc8aEX00SlPZPUWTbxut5s9lSBhAFhziSCVk9t4Wtx0gkOzRNJ1937LRUlR5Fh8FNS1zGxz+Y90d3M167rN7VVEtZUUlTNAIXuhsRfjZx1WnDSTqaHJ6UpyWFu1uaMvhOzWHAuqMTkD3FxIjDjlaO22pK1ENThdBEGUTYYx/8AbZb9lRqFplhFJ6yZzIdNVIJKMEbnD9q8Pihb5RPldwIDXG/0TUu1+DgB7Z3uI1yiM3PxXzxFkoYKnBWTZGfTNebvZG+/xphQhz/jl17ZMmvfxt9brk/bfDQbNhqHDrygfusNZQrOrQKv1XEensbSTbejcQW0k3xC9f44ohHfyWa99BccFibBCfVqYv1TE8fg2TtuKYj+TlH5gs1tdiDNqKJtIYjTtY7Mxwdcg9otwskkI6vT4C/U8Tx+Beho4ocGGFVbRUwNk3jdMpb2fr8VZ09ZBSRNip6VrI28GtNgEooKpngaE3eS+TTT6dx1OOWMvhFzhNQKzaSklyZcoeAL3/pKFx2d9O0/5vtKFlq0YUWowVkdjBYyti6bqVndp2/go8Uw6V2OV8gkbZ1TIQNf8xVpg+JTYZlJN7HW3ArniPpSs9vJ9xSy09SpS1OTLpjFQk4pq3IvKivwWrqXmqopKinfY7pzQBfp6etZ/HcDwKpDa3AxLRyg8+kkuWkdbXdHcV1QrerQsU/quIvfQmeWSXCoqABuTKRITxXF7q2aVr5ZYiAADZuthqBddVKXVKTd2J9LYnwdv8DvK1QyZj4LRtb/AE2vdRX4g2sEBZCIXxNLS5rtXi99fff4pNSjqlG1rB+sYy98/wDA1DXuZIHzRR1BAsBK0OH1RVVFFUy5+TY4ieO7dlv7gLJVCawtJKyRB9LYtu7n8IejqMPgkZNFSSiVsjX5nS301uOHalsU8lxKWncI5IG08O6a1hHAOJHR2/RckKSw1NCl0pipaOXwJuwehk0lE7x0jeAX+ibijgpt02njcxjPOa55dmHeVKE5YenLehQ6TxUHeMi3GNxumY+WncWxFpjY19g23Rw7/il8UxIYk+N+7cwsFtXXSKLpQw9ODzRQq3SOIrQ2c3dBdCLoutBzwQhQgQIQhAwQhCABCEJAQhCEDLLZ307Tfm+0oRs56dp/zfaULnYvtrken6H7h8/shTEfSlZ7eT7ilkziPpSs9vJ9xSy3x7KPO1e8lzBSoQpFZKlQgICxKlWTsGLaVsoqAZHU3lIaWG2W5Fs3XopmwUxU00onzOhiZK9pYQLOtwPSecobSJd1epa9isQnpcKmiw6KsLgd4ReMec0G+UnvsfgiroIqMyRSVYNREQHxiM2v0gHpI9yedEXRmtWhFCsX4ZFvaSKKqLzV5S0mO1gSRrr1heI8PjFOyaqqty2SQsZ+GXXtxPd8UZ0GxncRUpukw51XDPIyRrd35gIP4hsTYdtgT/uuL6ZzKKKqzXEr3sAtwygH/wDpPMr2IulJK9jihOYdQHEJXsa4tyML7Nbmc7UaAdJ1XWmwyKeapjNS5hp2uebxHVrePE6HsSc0hxozkk14lehWVJhDatsRbUkGaZ0Uf4RI0A1OunELjTYbJU088oka3dXDAQfxCASQD2AEo2iHsJ6aCaE8KCE4Wa7yl1g/d5N3rmy3434KarCnUtJHOTKd4xjmnckMOYA2zX7UbRBsJ2vYr0Kwq8LFLBK9sr5XQuDJC2E5AekZuGh06F35Ak31XHnkf5LII3bqEvJJvra+g0RtI7wVCo3axUIVjFhO8oZavePLI3ubzYicthe7v8t/eq5NSTIypyik2ChCEysFClQgZZ7Oenab832lCNnPTtN+b7Shc7F9tcj1HRHcPn9kK4n6Vq/bv+4pVNYn6Vq/bv8AuKVW+PZR5yr3kubBCEKRWSFKsNn4op8cpY52NkjLyHNcLg6HoTVI+lrq5+7jjlkEDtwx8DIg6S+gs0kHS9rqEp2drF8KWaKdxCoxOpqaeGmfI5sMMYjDGk5XAEm5HXqutRjFTU07oJrPjLWBrTezC0WBGuml796s4KWM4lh7a6lghndvN7EIwBlDbtLmDQHjp2BJY02ARUjoWxvztcXVEUQjY/XhlHAjp71BOLaVi6UZxi5ZjjLjNVM2WOQtMT2hoj6GWtlt3WUVeJ+WMcZaWHfyWzzgHM63ZewPcFbNho+SY7shkf5EZDC2Abwm5GfPx00NuoLjHh1IcE3BdD5c9m/A13nWGjS1i2548UlKKe4bhUatm8CrFfKJqSUNbelADOo2cTr8V7gxERw7qalhqGh5ewSZuYTxtYjTQaFWNPBD5ZA1tGJS+hY6zI2uLXH+rKdHLzNSRQxYmHiN72TQZXBgbYG9xbo6iOxGaO6wsk0rqQnT4zV0kcTKdzY2xPMlg3ziT0+4WUNxJhpjBLRQyND3PZcuGQute1jw0HFWmIU2HOpsVnp2RxvjkEZiA1YQ+2ZvYR+68YlRhtHUvjijjpYy008jYW/ituAPxL3JNySOwozRb3EnTqJP6r2/PsU1JUtpnlz4GTAi1nki3aCCCCmH4tPJV1NU5rC+ojMTuNg0gDT3DpXfA4KbPJV1hg3UVmtbOTle49BsD0A++yYiw91O6sipIYqqpbI0xB7Q+8RBIcAdD/T3JykrvQqhCbimnoIUmL1VFCyGJ34TXPLmG9n5gAQfgimxmrpGQx07gyOJ5flAuHk8b+6wTjKem5NndXMEMorGNvDG1xHNdccRYeCmWnpxiNS0QsyDEY2NGUaNOfTu4IbjfcTUallaX5+IrH1r3Ub6UMa2N02+06DYiw7NV1qMRFRTMjdTMa9jGsEoe6/NAA0vbo6lZ4owUWIQvlorUwmcHB1KyMEcLAt46X49i9U1DSUuO0GGubFPZ7nSvygh4N8o7rAG3almja9g2c03HN6FbUYzJPTTQ+TxRuqLGZ7c3P1Bva9gbi+gXrluR8tU+emil8pkEjm5nNAcLgWykHpKfbCyLFr1lFeJtNI/dyU7Ic1geht/iiniw2Wpw2KlhD4/KJGPfI0ZpdGnUdl7W8Urx4E8lS/b/PxlbSYt5E5z4aSESZnOY+7rsv0cdR33VetFuBDisRrKG8IglcGSUzIc5DSeDb9mqWqIqeidh76XczRzFxBexrrguGjgRxHBSU0not5XOlJrWWi/0UqE9jMgdi1SxscTGRSvYwRsDQAHG3Dj3pBWp3VzJKNpNAhCExFls56epvzfaUI2c9PU35vtKFzsX21yPT9Edw+f2QtifpWr9u/7ilU1ifpWr9u/7ilVvj2Uecq95LmwQhCkVgpuoQgZ6JudVChSgLsm6FCEWFqer2RdQhFguyQpvpa68oRYV2SgGyi6LosFyboUXRdAXZKFCEWC7JuoQhA7sNEKEIsF2BOqEIQAKEIQBZ7Oenqb832lCNnPT1N+b7Shc7Fdtcj0/RHcPn9kLYn6Vq/bv+4pVNYn6Vq/bv8AuKVW+PZR5yr3kubBCEKRWCEIQAIQhAEoUIQBKEKQL8EBa4IRlPUUZXXtYpXRLJLgCFIB4W17kZXWuQbIzINnPgQhSWkdBUajiE7oThJb0CFCEEbBdCEIGCEKEASoQhAAhCEAWeznp6m/N9pQjZz09Tfm+0oXOxXbXI9P0R3D5/ZC2J+lav27/uKVX0V2HUL3l76Onc5xuSYmkk/BeeTMP9RpvlN8FpjV0WhyqmDvNvN8HzxC+h8mYf6jTfKb4I5Mw/1Gm+U3wT23oR6l+74PniF9D5Mw/wBRpvlN8EcmYf6jTfKb4I23oHUv3fB88QvofJmH+o03ym+COTMP9RpvlN8Ebb0DqX7vg+eIX0PkzD/Uab5TfBHJmH+o03ym+CNt6B1L93wfPFIJBuF9C5Mw/wBRpvlN8EcmYf6jTfKb4I2voCwdv7vj/Z8/EjgLX0U7x1iL8Vv+TMP9RpvlN8FPJmH+o03ym+CjnXAs2FTz/nufPt4/r6bo3j7WvovoPJmH+o03ym+COTMP9RpvlN8E9ouAdXn5/wA9z5/vHnp7V5LiTclfQuTMP9RpvlN8EcmYf6jTfKb4I2i4EXhpNWc/z3PniF9D5Mw/1Gm+U3wUcmYf6jTfKb4J7b0I9S/d8Hz1QvofJmH+o03ym+COTMP9RpvlN8Ebb0DqX7vg+eIX0PkzD/Uab5TfBHJmH+o03ym+CNt6B1L93wfPEL6HyZh/qNN8pvgjkzD/AFGm+U3wRtvQOpfu+D54hfQ+TMP9RpvlN8EcmYf6jTfKb4I23oHUv3fBj9nPT1N+b7ShbOOho4ZBJFSQRvHBzYwCPehYsRLNK53OjaWzpNXvr9k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2" name="AutoShape 4" descr="data:image/jpeg;base64,/9j/4AAQSkZJRgABAQAAAQABAAD/2wBDAAoHBwgHBgoICAgLCgoLDhgQDg0NDh0VFhEYIx8lJCIfIiEmKzcvJik0KSEiMEExNDk7Pj4+JS5ESUM8SDc9Pjv/2wBDAQoLCw4NDhwQEBw7KCIoOzs7Ozs7Ozs7Ozs7Ozs7Ozs7Ozs7Ozs7Ozs7Ozs7Ozs7Ozs7Ozs7Ozs7Ozs7Ozs7Ozv/wAARCAFaAOcDASIAAhEBAxEB/8QAGwAAAgMBAQEAAAAAAAAAAAAAAAQBBQYDAgf/xABKEAABAwIDAwcKBAQEBQIHAAABAAIDBBEFEiEGEzEVIkFRYXHRFDI1VHOBkZOhsiOCscEHNEJyFlLh8SUzYpLwQ1MXJERjg6LC/8QAGgEAAgMBAQAAAAAAAAAAAAAAAAECAwQFBv/EADYRAAIBAgMECQMDBAMBAAAAAAABAgMRBBIhEzFRcQUUMjNBUmGRoSLB8BVisSNCgeE0U9Hx/9oADAMBAAIRAxEAPwCcRxGuZiVUxlZUNa2Z4AErgALntS/KeIevVPzXeKMT9K1ft3/cUqutGKstDxVWrPPL6nvGuU8Q9eqfmu8Ucp4h69U/Nd4pVClljwK9rU8z9xrlPEPXqn5rvFHKeIevVPzXeKVQjKuAbWp5n7jXKeIevVPzXeKOU8Q9eqfmu8UshPLHgG1qeZ+4zyniHr1T813ijlPEPXqn5rvFLIRljwDa1PM/ca5TxD16p+a7xRylX+vVPzXeKWUg2OoSyx4Aqs2+0/cY5SxD16p+a7xRynX+vVPzXeK4hzLat1UhzNbs7lHTylyzf9n8nblOv9dqfmu8Ucp1/r1T813iuIc298nSjM21ixGnlDX/ALP5OvKdf69UfNd4o5Tr/Xqj5rvFci5hPmLy6xOgshJPwIylJK6nf3O/Kdf69U/Nd4o5Tr/Xqn5rvFLIU8seBVtanmfuM8p1/r1T813ijlLEPXqn5rvFLIRljwDa1PM/cZ5TxD16p+a7xUcp4h69U/Nd4peyiyMseA9rU8z9xnlPEPXqn5rvFHKeIevVPzXeKWQjLHgG1qeZ+4zyniHr1T813ijlPEPXqn5rvFKoSyx4BtanmZd4BXVk2NU8ctXPIw5rtdISDzT0IS+znp6m/N9pQufiklNW4HpOiZOVBtvx+yFsT9K1ft3/AHFKprE/StX7d/3FKroR7KPN1e8lzYIQhSKwQhSgAQhCABShCBAhClAAhCEACcpMKrq+J0tLTukY12UuBAsfek1pMFjZPs5PCaWOrd5UHCJ84i0y8b3ChOTitC/D01UnlZUMwjEJax9GyncZ2MzuZcaDr49oUVWE19HJGyopnxulNmXtZx7CrWgZDR4hiTaqAQRuon/hRzBxsS3QO11XqplpmU+FR0WlGZ94TJJd7ZLgEEdAsFXtJXsaFh6eW99f9lNHh1ZPWOpI4HvnYSHMA1FuN1FZhtZh5aKqB0WfzSbEHuI0V+57aqqx2jgmYyoqJs0Ti8NEjQ43bm7bjvVJX0FVQMiZUvjub2ibKHFneASBdSjNtldSjGMbr81FIoZKiZkMTS+R5DWtHSU3T4PX1W83FM6QROyPNwLHq4pzZ/Dpn11LXh8IghmDpC6VoLANbkHVP0AircMrg2ljq89cJGxvnEWlna3JHX9Up1GtxKjh1JJy9Si5JrzUSU4pnumiZvHsaQSG9a4CmldTOqWsJha4Nc/oBPAK+w+STCsQxKRjGUcjaQmNjZRIAbt0vc3XWtnop9m5aijc2KWeqY6SC9t28A3I/wCnpRtJXJdXg43vrroUs2C4lT0xqZaSRkQFyTbmg8LjiPevUWAYpNCyaOkc6N7czXZgLjr4q6xCmFVSVdXXwwwziIFtTT1ILZ3C1hkuf24L3UUrazDsPLMNhq3No2t3jqsRlh10tcKO1ZPqsLvl+eBmPIqnyR1UIXbhj925/QHdS5ywSwtjMjC0Sszsv/ULkX+IKv8ADcRZh+z4imayWGSseyeG+pZkbqO0EaFK7SMgiloYqads8TKQZXt6i95F+2xCmptysUzowVPMn4I47Oenqb832lCNnPT1N+b7ShY8V21yO50R3D5/ZC2J+lav27/uKVTWJ+lav27/ALilVvj2Uecq95LmwQhCkVkoQhAApQhAgUoQgQIQhMAQhCABc3Ce/MdH72nxXRCTVyUZZRZ/l+uR0B7w7xXg8p9Bp/gU4hRylirPgvYSy4mR/wAyAdzSjJif/vw/9qdQjKg2z4L2Ed1iZ/8Aqox3MU7nEPWo/lp1CeVD2z4L2ExFiPTVRkf2Kd1iF7+UR92RNoSyoW2fBewoYq9x/mmNH/TH4qDTVhGtce38MJtCMqHtpensKeT1frzv+wI8nqwP52//AOMJtQjKg2svT2Q3svDUM2hpXSVJe0Z7tyAX5jkJjZz07Tfm+0oXPxStNcj0nRMnKg2+P2QrifpWr9u/7ilU1iY/4rV+3f8AcUtay6EeyjzVVf1Jc2QpQhSKwUosVJa4WuCLouh5WQpRYoRcVmCEL0GOMZeGEtBsXW0CBZXwPKF1ipZ52PfFBJI1gu9zGkho7epOQ4Bi1RE2WHD53scLtcG8Qk5RW9k40py3JlchXEeyuOPNhh8g1tdxAt9UN2Uxx7ywYfICDbUgfultIcSfVq3lfsU6FdSbJY7H52HvNzbRzT+hUxbI45M0uZh7hYkc57RwNukpbWHEfVa17ZX7FIhXR2TxsNeTh7xkGvOab92uqmPZHHJAC2gcAf8AM5ot9UbWHEXVq3lfsUiFfR7GY7I4t8kDCACczx0/7Lv/AIDxoOaCIBm6c5079EbWHEksHXe6DM0haUbBY1uy8thB/wAm81P7f7rtH/D7FHQZ3zQMfa+S5J7rpbanxJLA4h/2MyiFpYthsTlqJIw+MNjFi++ma17fUC6aj/h3XEv3tVC2w5paCbn6WSdanxGsDiHuiZBQtW/YHEGSNYJo3EtzOIGg1tbvsb+5cqrYyrp4IZA50jpSRkaznDqFr9Vz7kbaHEbwOIW+JmUK3m2XxaGMudSSE5g0Nawknj1C3R9UnUYViFJHvKijmibci7mEKanF+JQ6NSO+LO+znp2m/N9pQp2eaW49TXBFw46/2lCwYrtrkej6IVqD5/ZH0ygwuglpWSyUUD3uLiXOjBJ1KabhOHtj3YoacM/y7oW/ReMNniFFE3eMzXc219b3Jt8E7fhrxWe7OkoQ4FcdncGJucMpb+yC6NwTC2ODm4fTAjp3QT1x1ouEZnxBUqa3JHFtFTMtlp4m24WYNF7fDHI0tfG1zToQRe693CLhF2Syx4HJtLAwWZDG0dQaF5dQUj3F7qaEuPElguu+YXtfVF0XYZY8DiyipoiTHBG25ubNAuh9HTyRPjfCxzJBZ7S0Wd3rtcIPBF2GWPAoXYo6mr58Nw/BnzimazNu3sYAHDTQkdRXSt2hhwt1A2up3weV3BuQRFa3G3f0KsrqCcbRV1TJh1dURTNjEbqWfd8Ab3s4X6Pqm6vDn19ZhDpKR/k8cUrJmSuDi0OaAATc3OistHS5iUqmtvzUtG4nG7E5KHKQY4GzGS+hBJH7Kvj2ilqQJ6XCaqekLsonblF9bXDSbkdqSw3AayDEq6nqXukpH0nk8EpPOyXPNPaMyXlpcYGER4X5BUtqKdpjhqaep3cZHAOdY36tLFCjEbq1bXatvNLimJR4ZQOqnxukIIayNvnPcTYALyzGKQ4MMVL8tPu94T0jrHffS3Wq3EsOxLEK+iiil3EVGze75zc4dLwAtfoFzftSjMBr+SsSwZ7w9j3CenntZpcXBxbbo1H1SUY2JupVzOy0+5a0mM1NTPEH4PVQwTeZK4t00vdwBu33r2/G4o5MTZun/wDDo2yP1HOu0nT4Kqkbi2I1tFJ5BVUUsUrDO7ym0RaDcgNB51+5dZsPqnVG0LhCbVcDGwajnkMcD+qeVCVSdvzgNM2no5MHjxOJjnsdI2NzNMzHEgWPxXavxvyetFDSUctbVZM7o4y1oYOi5JAF1msWwl1PFQeTSsjmqDCyopi4Avc2xzDtHSrSshqKHG6ypigdVwVsTWTNhkDZYyBYEXI4jtTyx8CCrVNz8LF5h9Y+tp95JSy0zw4tMctri3dxHamrKg2dM1NFUmskdHnmzRxTVO8dGywGpJ61dMqYJBdk0bh2OCrkrM1U6maKb3nQNAOnSpXM1EQIBlYL8OcF6MjALlwA6yoll0erKC0Fcn1lNG0ukqI2tHEl4ASUm0WDRNBdidMbm3NkDv0TUXwIupBb2iyyry+FkgtI0OHUUjS7QYTWOLYcQgc69spfY/ApiTEqKJwbJVwMcQTYyAaDiUWYtpTkr3QviVHTCkMu5Znitkdl1b0ae7RC8VuJ0NRSPjhrIJHvtlayQEnW/QhJ38SUctvpPlWIzSsxSpDZXtyzyZbOItzjwXoY3iuTd8o1OS2XLvXWsuWJ+lav27/uKWXXjFOK0PFzqTjUlZ+Jd/4rxR7niSokdG9tnMz2H+g7rd6snbeVYZBu4yXRxgPzO0c64ubdwI96yQUqLowfgTjjK8d0jXUu39XBExktM2UgkvdmsXXdf3aaI/8AiHiG9cfJod2ScrbnMOrX/RZJCNhT4Ev1DE2tmNNSbZYz5Q90ULJ5ZXXIyE6AWDQAeHSuzts9opp93HSsY9nnRshcT7wSVT4C+ZlVM2GNspfCWlpmETiLjzXden6puR7qLaal3dbMQ50W9zy3LdRdrnDQ2VbhBSasXwxFZ003N7x2TbLaJkhD6drDlJyGFw06+tcRttjxibl3ZbfLm3XE9V+tcqer3u0VcyaovvWTwxOkfzQTewueAXPcOw+koqWpLGzGtEpYHh1m2aLm3v8AgjLDyj21Z6qo7Hd+1O0lLcyvkjzkkbyHr6BcLwMf2mlEc7X1Lmt5zS2I5SO2w1CYqzUU/KjsRqGvp5g8QRulDyXl12loBNrda9TxzzYRQ+TtneG0YBMdY2NrTc8WkXKSy+VA9rd/W9P/AEVG1+PxnemoJbJ5uaMZTbq0R/iDaSeSXJJUF9sjwyM833W0K9xVFLLgtBh9UWCOXeWkvrC/Noe48D2dy9RVbottKjJUFkLpZCcr7NdzTZP6dfpI5p6N1HZ2+Tx/ijaZz3U29kMpGrRAM4+i5HazH4ZJA6re15POa6Mc09xGi8YPUVcstUAPKHSxhr81Ru5DY6ZXFLY3E2LEntbUvqOa0lz3BzgbDmkjQ24KajHNayK5Vaqp51NjL9otoZX5PK6gPe24a1tiRxuLBKz4ni1Y5s0lVUvyus1wcQA7qFuBVtQ18UGGw4oSw1NG3yVrHa5gTcH/ALS4LnXup6WuoKGmka6Fs/lDnDrc4WHuaB8VFNXtlHJScbuo/wD6U7Ya+pldI2Oplka7nOAc4g9pXiRtUHPdI2YOZYvLgbt6rq7oKt8W09WG1DmROM5sH2aTldY/olsOqI3Ybij60yTFzYtN7Zzud1kH9FPM+BVs4vTNx+Cocx7Q0uaQHC7SR5w61Cs8YfDJT4duGlrBTEZXPDiOe7ibD9FWKyLurlFSOSVkwBINwSCvTp5nNyuleW9RcSF4QnZFeZ8SCi6EIC4IQhAXLLZ2/LtP+b7ShGzvp2n/ADfaULnYvtrken6H7h8/shTE/StX7d/3FLJnE/StX7d/3FLLfDso87V7cuZKELhViRkL5Y53MytuAGgj9FJuxCMczsMIsqqgqKiYvaZS57rc4jRoT3kcZHOfIXf5s5uoqTe4tnSUHaTO9+KnoSNPVvjqnUk5vY8156e9dqyqbSQl7hdx0a3rKeZWuRdKSkorxGFKSpoX1ETZql7iX6hrXEAD3IqYnUsTpqd7hk1LHG4I96V/ENms2W+o6hLRSmtga+OUxHg4AA6+9Vwq6tlZuZ6kgB1iQxvghySJRoSlfXVF0heWNc2PKZC4/wCY2ulJWVIqo4o6x3OBLrsboB7k27FcYZm1ce+COAKrp6mTyhlFDKS8nnyEC4HimXULN2QySRrwNH5ze6V77iTpZUsz3ndT+iRw+tdUAxS2ErenhdeMQdUUsAeyqfdzrWLW+CM2lwVGWfI3qWKP1VbQumqYGsMrrXJkffU9QC507KpmJPb+I2LMRqSQB0HVGb0J7C105aos3vaxhe4gAC5K40UxqKVspvziTr1XNkjisL2RMc+okku61jYD4Bd6CKR1DGW1D2DXQNb19oSu8w9nFUr33j9iiyWcZRaCOQukIu55A5o7lWtfLSYnkMz5AHAHMeIKbnYjChmT1LlFlNtUhWCepifuHODWmwymxcen3KUnYrpwzvV2HkJagZMylDZiS6+lzrZMoRGUcsrFls76dp/zfaUI2d9O0/5vtKFzsX21yPTdD9w+f2QpifpWr9u/7ilkzifpWr9u/wC4pZdCPZR52r25cyVxrf5Kb+wrsuNb/JTf2FD3EafbQngwFpD3KzVVg7wHPYekAhW1kobi3Ep7RlJiV2V+YGxsCpxZ7nVETTwDLjvP+ympjNVipjbqBYE9XWu+LUxLGTMbfILHuVbV7muMknBPfYepv5aL+wLxW/yM39hXqkcHUkRB/pC8Yg4NoJr9LbfFWvsmFL+r/kRwZxEj2dBbdesYgyvbO0edo7v6F0wincyIyuGruHcnamEVFO+M9I07CopfSXzqKNe6PFDPv6Rjj5w5p7wil/Ec+oP/AKhs3+0cPFVVC+QPkpRe8mht/T1/S6vGtDGhrRYAWARF3K60VTbt4lBRPfJiIeCA5zibkXV3ao/9yL/sPiquKLybGGscLNLjlPWCrqyILQniZ6poQgw3c1Am31zckjLa68Y1/Kx+0H6FOyyFsscTDznG57Gjik8a/lY/aD9ChpWdiNOUpVYuR7wloFED1uKd6UnhX8i3vP6pxTjuKa3eMrca/l4/7/2XfDfR8Xv/AFK4Y1/Lx/3/ALJjDh/8hF7/ANSoLtl8v+OuYwGtDi4AXPE9apsTGTEA4dLQSrkODhoQbG2iqsZb+JE7rBCc9wsM3tLMsJnnI1jHWfJo0jo6yujWtYwMaLACwS9E1zo2TPGpYGtHUP8AVMJx4lVT6fpQFCEKRUWWzvp2n/N9pQjZ307T/m+0oXNxfbXI9R0P3D5/ZCmJ+lav27/uKXCYxP0rV+3f9xSy6EeyjztXty5krjW/yU39hXZca3+Sm/sKHuI0+2hHCmNkjka7sII4hP7mbLl8oPflF0lg3mye5WajFaF1eclUdjnBTx04OUEudq5xNyV1sCLEXBUKVNJJGaUm3dnBtNunEwyFjT/Ta4UOpN88GeR0gabhlrNTCEsqJbWRIAAsEIQpFdzjHStjqpJxxf0dXWu6F0gj3s8cd7Z3Bt+8paJEm5TauLz00VQ0NkbqOBGhC8iGYNyipPeWC60EWBCoOIMim/FpZt1E0j/mm7tO+zVX1lJ5KymNyTLFnII805iLfRRUot2L3CrCF3uEooGQg2JL3cXONyVwmoPKGhstRK4A3ANuPwWip8BfWYXDU00med7yHQ9Tb2zDsBIv3oqMGihxCSmZUGSNlLvxIB53NzfBLNDcTVOuvr4mejojCwMjnkDR0aeCZVsMFMmF01bFLndJcyxW1Y3OWhw6xpqvRwqkgkxHyiabd0coYN20EuuSOnuRniiMqNWVs354lHUQMqIjHILjj3LlFSPhj3bKhwZ1WFx3FWtfRspdzJDKZYahmeNxblPEggjrBBVDiVZUQTRxw2AIuSRe/YndWuKEambZj7I2xMDGiwCWq4m1U8UP+Q53HqH+q6yVGRoa1ueYgcwdHaeoKYId005jme43c7rKe/REVeH1PedBpoEHihCkUkIQhAFls76dp/zfaUI2d9O0/wCb7Shc3F9tcj1HQ/cPn9kKYn6Vq/bv+4pZM4n6Vq/bv+4pZdCPZR52t3kubJHFcp4HTtLN65rXCxAAXUKU2rlcZOLuhWGi8nBEUzxfjoD+yaGgte/ahCEktw5TlLeClCEysEIUhAAhClAgXSGTdTMkAuWODrdy5qUWuNNp3Q9LikkjaqzMjqioFRmadWEX0HxUYnicmKSxSysa1zIww5eDrEm/vukkJKCTuWOtNppvQb5QmFLBBGTHuQ8ZmusXB3ELocVdvhLuhfyUU1r9GXLdIISyRBVprxH6fF56Z1G6EAGla5uuoeC4kg/Gy6jGWPkrjUUYlZWyCRzN4W5SCTxHeqtCNnHgNV6i8RmtrnVro/w2RRxMyRxs4NHH90m+Nkgs9gcO0L0oTSSViDnJvM3qeWxsjFmMa0dgUqVCYm294IQhAiEIQgZZbO+naf8AN9pQjZ307T/m+0oXNxfbXI9R0P3D5/ZCmJ+lav27/uKWTOJ+lav27/uKWXQj2Uedrd5LmyQpUBSmVAhCExEjihCECBSFCEASpChCBEqVAUpgCAhO4XhsmJzPijkawtbmu4cUm1FXZKEJVJKMd4khaAbH1xDvxoARw5x1+mi9jYqvc8AT04bpckuv29Cq29Pia/0/E+QziFsY/wCHszowXV7A7W9mEjs6u1dY/wCHdnDeYkS3pyxWP6pdYp8SS6NxL/tMQoK2w/h04sN8SAdfT8K4t8V6Z/Drmuz4lzv6bRaD6pdYp8R/puJ8ph1C3En8ObuJjxOw6A6G/wBbrhW7CR0NBLUSYkTkAI/C0v8AHrR1inxJLozE7sv8GOQrWDB2y/8ArnXqb/qmhs/CCCZnEdVrKvrlHiXLoXGeMflFAoWgdgtLAS8uJAN7E6BUtRW4WMQFLCXzSyOtaLVrO0nqUeu0y5dB4m29XHNnfTtP+b7ShM7NxNnroqyNmWK7gy5JceadT1IWSrWjVlmidjB4OphKbp1N7d/z2KvE/StX7d/3FLJnE/StX7d/3FLhdaPZR5Gt3kuYKVClMqBCEDVFxWYKVClMLMEIQgViVKhSLoCzBSvQgmLcwieW2vfKV54cUXQ3FrwBXGyznNxloAJDmOBPV0qnsepW2zL93jDTlcbsI5o/VV1dYM0YO6xEOZvGaJhnQbJZh4JmM3C5B7YegN4gui50/mW7V0TECEIQMCqTa4OOz05afNc0nuurp3Wl6uFlXQTQvHNkYWns0UGSi7NM+dUDmu03guNCL8FOJY5R4ZdjpN9OOEUfH3noWKrMVqKaKSmgkkjfvXNdpYuHEEHtH/nQtJs9hEIhjnmAfIRe51WbIodo6Cm6msRSop8Zx+5me6kpDwY3S47uJ9/wTuG4PSYax0UMdnP86R2pPeVey5RoAq2tmDBoOHR1pSk7aE6cEnfxOOy0b31UNQXSZS5wYA+7bWPRfuQowTGInY1SYdS0soYS8ve5uVrLMJ069QEK2j2TLie2YvaHF8Qo9pMRhDm5W1Ly3MzoLjZP4dUyVFC2aQjM4A6DtWxwzFZp8arqTJhp3VQ5gM1OXOPO0ub9qQrqMT7TVTJBGGNcwu3LMrSbDQDoWeeLrP6U2iqGCw17yghfCcGq8VpWPY5sd5Dd7hcFoJHBaCPZGmbA1k1RJvP6nNaG/rey9RT7uwYMrW8ANE27FXmmdE4XkGrT2K6nWqW1kyqeEoXuoJf4K+s2PiqaV9LQVLWTxgOJm0zi4PEcPgsLt0anAnRYcHMbLIN4XRPvZt9BpwWsqXyhjg6V2Z7hcg62XzjaWilk2hljgzyucL2c65GnWpRm29WS6vBLRFO7EKyTmvqZXAdBkJXSSumyRhssgc25z5zdJkEO6ivQ6NOCuzPiQ2cd1jTbPYlO17nVErpGAHR5JJXXHjNQ12eCoeyCfnsDHmwPSFXYRGZ43tY7KGi5v0qw2hhfBhFGJnAu3jrW6rD/AM96lmdt4tlC+4nZ99TVYq072WVoBuC4kDTtK+gYWcmiwmxmE4viGIRmgg5t+c9xytA7T4LemB9BUup5HBxZoXAqVKp/a2QqUYr6ki5ZLovTsjrEtaT2hIxTXHFdTKr9SmyZebPZTRzm9iJ3aAcdVjsMBi2oqGucARJI03Op1Pgtdsqc9HUm5uKhyyWLQuwza6RweDvJd5w4Zjcj6opO7kvQyY1KOznwZrI3lMxyAFU7K1oHFdeUWNGpCz2OnmRo6OUOLm31TJcB0rM4TisT8UEZfo5h6eCsZ8cw+Nzvx2ut1ap5XcWePEtQbry4kKjdtZh0Y4k91guL9sqS/wCHC5x70nCXAFVhxNGDfiiwtboPQsq7a6V4tFRn3gleRtFicmjafL3gBGzkG1ifP9psMfh+NOhqIy2OSQss0aObqWlvdp9Ve4Ud1TNb1DpTWORYnWuNY6ZsbQ0B7SASejTTRVsNQwB0bSM7NHC+oWLEZs2p1MIounoP1E4AOqp6uoGtyiqqebxVLW1rWNc4ngqbm1U7Fzs48O2ipwP+r7ShLbGl0mM0srv6s592QoWql2Tm4pWmSZMTGM1woKlrXeXyZmuhaWtGbje1+pWzfKGEyyc9zvOlLQ0v0tey8Mp20mI1b3F341VI9xOtrk2/T6rrmkDd2edGdWuOuVZZL6mNP6UNuOeFsg0uy5Xvdl9axoGgiLne/h+6mmhcaews5muVzTdrh0i6I61rnPEMbnv80ANOtuGvABXxjoVti8tNvqxsTSCQczx1BZrE8O/4vM4x3zNA4cQQPBbekofJoHOec80hu937LM7XYm3DBHHG0715JDiNGgcUSWhZSks2p8+xPCHMrxFDG4NdYEuB0KvcL2fpaRjX1oz30sW6LSbL7O1uJU09ZiE273tjAHWN9LknqFiB710xiV2DUm5ng3z5NBGw6O73dA4dqG5WRNKmm3czmOwYLh1DBNGwh8pIjjY0gOItcnqtf6qmq6t+Likha1xZDfmA3Pab/BRjdbiWIsgp6iCJscGYx7lh1zW4k8eAVts8AyjEbmBsmoN+wpuThEUYRqTNrspNWQ0FFNTUej3mJ1m3DLAWvrpe6rI6x9TtBjAc+4ZUu0vw1t+ysZsbi2W2biqJi1r8zjDFfnSOsOA6u1UOy1FUTUTq7KZXTuLpXdPSb9utynQ01IYiN9DQRyJgSHKkIyRfVd2nRdJM5JqtkCPIak9O/cshtYRFtVVEdBYTfrygrXbHBpw6Ynjvj+yw21hkbjuIl4s4PNr9Vhb6WTw6vNmLpN2pQ5niTGso85JTY3IQcpss86qcTqbrm6Yu4lXqkkRnXk9EazZWvM+09PHK/myBzT8FpsTw2mbVvLWi3fovnGD1hpcXpZwfMlGvvWsrcWc+sluTbNYdiMt3dENpZJPey1hpYWDzGJpkbOho+CjDcJrqqISyRSRRnhdup9yvI8AiygulkHZcKiU4p7zbTpzavYqmMCYbGRa4tfrV1DQUlNbKwF3W7UrliMbZIcwIY5vmk9PYqs6bL1SdvUq56WOqp3wSgFrx0FY+TDqmgflko9wzg1wsc3vWuExtnGo614nmhmiMU7WvY4atKrqU1UWhdQxMqDs0fPMVqfJwSXBUnJ+K4nC6tjo5PIoiM8hFg65tzev3LVY3V0OE4zBT0+zgr5JheJ8sxLb9xvw7VZy1lVNHmrJGNHHdx6MZ495WGrGNBXlq+B26FSWKdqei8WK7LUckWJwSSDKQHWb1c0oVjhD3HFIQIyG63J0/pKEYWTlBt8SnpGMY1Uo8PuzhWT2rZ22s4TPGouCLp6jjJc2Rgynu0PeP3WdnxObl+rgkp45mCoeALWNsxWyoMTwmggBq5G0ri24bKA3MbcAeBRCzkzNJNQTPdaI6fDnzNayJzhbjbU9Sq6OpEZAvoq2bGpKuqMrpbMzEiKwcwA9oKbhxmja4bxkJaOOSQuPw8VoUblTaSGcT2ho8IiaKlzi6xkyMFzYC9/oqCn2gZj0Eh5PG7e87sTH66eKV20qKmuLqoUjo4fJSA4C4ABNrnrXrY/TCoNMpN+cOnVRe+w46q5uKWqqanJvY2ANZZoYbAf6d6xc1VNiNe6WqeTZ5YxthlJvfKOjTr6VqsaxB+GbNyyw5d9JzI9BxI48eIFz7ll6SgdPhMrgJA6LnB7WEXtr0d3V0qViULFbUUJFY5srXAlzdWtNnD3d5+ChlK7DS5swub5xp162+qu6Kljx7DMxlfBWQnd5m65hbS4OvE+5VGJ01VQ0jo63MZmPcA8c5r29GvXqoVIXRfTlllqZfGJZaytjqpSTGXFjGk8AP919E2Dq4qWnjY85ZXEkCw0YNXHvOnwXzjFHRNkp5GNdntd7XHh2LT4LiAhoHOfCWuaAxt+m+pHwCnFWSKpayZutoaBlNUtq6cAU9QLjLwDunxVW06LQYVNy/gBpXNDpGxAssfNcBp3cLLPWc0lrhYjQg8QVpg7o59WOWRrtjSOTZdNTMT+ixG1cUjMexBjySXPJBcb6EXH0K3GyFhhbhwJeTdY/bIW2jqgfOysv1HmBXYZ/Wzm9KL+hF+p82dJrxWlwnYPGsXgiqGGCKGUAtc6TMSD02F1knuLXlp4g2W/8A4a7Suin5HqH8wkugceg8S39x70sRUnCGaJfhqUJStMvcL/hXR0+WSvrpZ3g3tHzG/ufqtjRYLhuH609LG13+dwu4+8puOQSMDgV4BLjqdQsqm5K9zfsoRe46mQA2t8Vzc4tNug8FNwOGpXgnOLOPvQSQEpDEaUVkBie4gHhZNB2padLIIubWB7096Gm4u6MocKqqHM+KpdY6AE6fBU2JYs+lpppHxXki4tabBy3tRSsnidHJq1wsbaLB4xAzDm1kFfMIyIi9k7m3DgOGh0JvYW6yq1em7xL3krxanv4nHZ+KTFByhVTxue27Qxp/5I6R3nT3d6tJ4oRJmYy+Xzb9HasAMZZRCgxujgfGHOdBUtIsJCLXPeQfp2Lc09VFVU7KiJ+eORocD2LmY5TzZ34/ljr9HZFDZx8Pn1HMMH/EYz0a/oULlRztbjVHGLhzy/T8pQrsArUnzMvSffLl/wCmVkmy7UVt9LVUg/8A2KsttsInxKiocQieQ2EGMgXBaTqCPh+ioMTeWbRV5vr5XJ95X0DBSzFsCfSynnFvN7xqPqpU3aoVSTdI+VQue2bc1UQ3jfNd5pcr3DZnPY0yBoDb+4KNuKFkVPHWQAscxwa4Dhb/AHWYpMWdAzJujISdbusF0r2Zzt6NLj4rJah9RFUDyY03mg8HC/R09CfwiCqw2NtLU1JkcNczSQNUpVSOqNnW1DojHeNwcD0HvT9XUNGIxxE6viFtOnVY6ytJ2NVGWiTGtsqWaTCaBwnk3flLS9ocecLFXOzdIZcK5weMzje7Sert6lVbRmpqNlaIU0TppxUC7Y2lzmtyu5xA4d68U02J0uCOipZHw1GV28EjTnAtfmt6T3/VFOaWjLpwbu0VmzdUKephk3hZd+ZxzWFhxH06Vp8TbBXU7ZQ8vzP0cHXHAcbD9VgqbeNzf0mJti06Fp7uKsKbFJYd01smUZg4kA9d9fcFO7I2TM9tBSCnrY2WIA1Ljr/50qzw6TO6RlszJACMv9PC4+H6rzi28xavpYXteQ59rAansXOhEtHUBrr5dTGb6EEC/wD52EKcFd2KamibNns3iU2H1oY0ta1ptxtcHsHHr96usbpd5PJVQNLgRnksLcTx8fj0rDPxFkWZwe1sh1a8cVoMH2hDIHw1EQfHM0tc8aEX00SlPZPUWTbxut5s9lSBhAFhziSCVk9t4Wtx0gkOzRNJ1937LRUlR5Fh8FNS1zGxz+Y90d3M167rN7VVEtZUUlTNAIXuhsRfjZx1WnDSTqaHJ6UpyWFu1uaMvhOzWHAuqMTkD3FxIjDjlaO22pK1ENThdBEGUTYYx/8AbZb9lRqFplhFJ6yZzIdNVIJKMEbnD9q8Pihb5RPldwIDXG/0TUu1+DgB7Z3uI1yiM3PxXzxFkoYKnBWTZGfTNebvZG+/xphQhz/jl17ZMmvfxt9brk/bfDQbNhqHDrygfusNZQrOrQKv1XEensbSTbejcQW0k3xC9f44ohHfyWa99BccFibBCfVqYv1TE8fg2TtuKYj+TlH5gs1tdiDNqKJtIYjTtY7Mxwdcg9otwskkI6vT4C/U8Tx+Beho4ocGGFVbRUwNk3jdMpb2fr8VZ09ZBSRNip6VrI28GtNgEooKpngaE3eS+TTT6dx1OOWMvhFzhNQKzaSklyZcoeAL3/pKFx2d9O0/5vtKFlq0YUWowVkdjBYyti6bqVndp2/go8Uw6V2OV8gkbZ1TIQNf8xVpg+JTYZlJN7HW3ArniPpSs9vJ9xSy09SpS1OTLpjFQk4pq3IvKivwWrqXmqopKinfY7pzQBfp6etZ/HcDwKpDa3AxLRyg8+kkuWkdbXdHcV1QrerQsU/quIvfQmeWSXCoqABuTKRITxXF7q2aVr5ZYiAADZuthqBddVKXVKTd2J9LYnwdv8DvK1QyZj4LRtb/AE2vdRX4g2sEBZCIXxNLS5rtXi99fff4pNSjqlG1rB+sYy98/wDA1DXuZIHzRR1BAsBK0OH1RVVFFUy5+TY4ieO7dlv7gLJVCawtJKyRB9LYtu7n8IejqMPgkZNFSSiVsjX5nS301uOHalsU8lxKWncI5IG08O6a1hHAOJHR2/RckKSw1NCl0pipaOXwJuwehk0lE7x0jeAX+ibijgpt02njcxjPOa55dmHeVKE5YenLehQ6TxUHeMi3GNxumY+WncWxFpjY19g23Rw7/il8UxIYk+N+7cwsFtXXSKLpQw9ODzRQq3SOIrQ2c3dBdCLoutBzwQhQgQIQhAwQhCABCEJAQhCEDLLZ307Tfm+0oRs56dp/zfaULnYvtrken6H7h8/shTEfSlZ7eT7ilkziPpSs9vJ9xSy3x7KPO1e8lzBSoQpFZKlQgICxKlWTsGLaVsoqAZHU3lIaWG2W5Fs3XopmwUxU00onzOhiZK9pYQLOtwPSecobSJd1epa9isQnpcKmiw6KsLgd4ReMec0G+UnvsfgiroIqMyRSVYNREQHxiM2v0gHpI9yedEXRmtWhFCsX4ZFvaSKKqLzV5S0mO1gSRrr1heI8PjFOyaqqty2SQsZ+GXXtxPd8UZ0GxncRUpukw51XDPIyRrd35gIP4hsTYdtgT/uuL6ZzKKKqzXEr3sAtwygH/wDpPMr2IulJK9jihOYdQHEJXsa4tyML7Nbmc7UaAdJ1XWmwyKeapjNS5hp2uebxHVrePE6HsSc0hxozkk14lehWVJhDatsRbUkGaZ0Uf4RI0A1OunELjTYbJU088oka3dXDAQfxCASQD2AEo2iHsJ6aCaE8KCE4Wa7yl1g/d5N3rmy3434KarCnUtJHOTKd4xjmnckMOYA2zX7UbRBsJ2vYr0Kwq8LFLBK9sr5XQuDJC2E5AekZuGh06F35Ak31XHnkf5LII3bqEvJJvra+g0RtI7wVCo3axUIVjFhO8oZavePLI3ubzYicthe7v8t/eq5NSTIypyik2ChCEysFClQgZZ7Oenab832lCNnPTtN+b7Shc7F9tcj1HRHcPn9kK4n6Vq/bv+4pVNYn6Vq/bv8AuKVW+PZR5yr3kubBCEKRWSFKsNn4op8cpY52NkjLyHNcLg6HoTVI+lrq5+7jjlkEDtwx8DIg6S+gs0kHS9rqEp2drF8KWaKdxCoxOpqaeGmfI5sMMYjDGk5XAEm5HXqutRjFTU07oJrPjLWBrTezC0WBGuml796s4KWM4lh7a6lghndvN7EIwBlDbtLmDQHjp2BJY02ARUjoWxvztcXVEUQjY/XhlHAjp71BOLaVi6UZxi5ZjjLjNVM2WOQtMT2hoj6GWtlt3WUVeJ+WMcZaWHfyWzzgHM63ZewPcFbNho+SY7shkf5EZDC2Abwm5GfPx00NuoLjHh1IcE3BdD5c9m/A13nWGjS1i2548UlKKe4bhUatm8CrFfKJqSUNbelADOo2cTr8V7gxERw7qalhqGh5ewSZuYTxtYjTQaFWNPBD5ZA1tGJS+hY6zI2uLXH+rKdHLzNSRQxYmHiN72TQZXBgbYG9xbo6iOxGaO6wsk0rqQnT4zV0kcTKdzY2xPMlg3ziT0+4WUNxJhpjBLRQyND3PZcuGQute1jw0HFWmIU2HOpsVnp2RxvjkEZiA1YQ+2ZvYR+68YlRhtHUvjijjpYy008jYW/ituAPxL3JNySOwozRb3EnTqJP6r2/PsU1JUtpnlz4GTAi1nki3aCCCCmH4tPJV1NU5rC+ojMTuNg0gDT3DpXfA4KbPJV1hg3UVmtbOTle49BsD0A++yYiw91O6sipIYqqpbI0xB7Q+8RBIcAdD/T3JykrvQqhCbimnoIUmL1VFCyGJ34TXPLmG9n5gAQfgimxmrpGQx07gyOJ5flAuHk8b+6wTjKem5NndXMEMorGNvDG1xHNdccRYeCmWnpxiNS0QsyDEY2NGUaNOfTu4IbjfcTUallaX5+IrH1r3Ub6UMa2N02+06DYiw7NV1qMRFRTMjdTMa9jGsEoe6/NAA0vbo6lZ4owUWIQvlorUwmcHB1KyMEcLAt46X49i9U1DSUuO0GGubFPZ7nSvygh4N8o7rAG3almja9g2c03HN6FbUYzJPTTQ+TxRuqLGZ7c3P1Bva9gbi+gXrluR8tU+emil8pkEjm5nNAcLgWykHpKfbCyLFr1lFeJtNI/dyU7Ic1geht/iiniw2Wpw2KlhD4/KJGPfI0ZpdGnUdl7W8Urx4E8lS/b/PxlbSYt5E5z4aSESZnOY+7rsv0cdR33VetFuBDisRrKG8IglcGSUzIc5DSeDb9mqWqIqeidh76XczRzFxBexrrguGjgRxHBSU0not5XOlJrWWi/0UqE9jMgdi1SxscTGRSvYwRsDQAHG3Dj3pBWp3VzJKNpNAhCExFls56epvzfaUI2c9PU35vtKFzsX21yPT9Edw+f2QtifpWr9u/7ilU1ifpWr9u/7ilVvj2Uecq95LmwQhCkVgpuoQgZ6JudVChSgLsm6FCEWFqer2RdQhFguyQpvpa68oRYV2SgGyi6LosFyboUXRdAXZKFCEWC7JuoQhA7sNEKEIsF2BOqEIQAKEIQBZ7Oenqb832lCNnPT1N+b7Shc7Fdtcj0/RHcPn9kLYn6Vq/bv+4pVNYn6Vq/bv8AuKVW+PZR5yr3kubBCEKRWCEIQAIQhAEoUIQBKEKQL8EBa4IRlPUUZXXtYpXRLJLgCFIB4W17kZXWuQbIzINnPgQhSWkdBUajiE7oThJb0CFCEEbBdCEIGCEKEASoQhAAhCEAWeznp6m/N9pQjZz09Tfm+0oXOxXbXI9P0R3D5/ZC2J+lav27/uKVX0V2HUL3l76Onc5xuSYmkk/BeeTMP9RpvlN8FpjV0WhyqmDvNvN8HzxC+h8mYf6jTfKb4I5Mw/1Gm+U3wT23oR6l+74PniF9D5Mw/wBRpvlN8EcmYf6jTfKb4I23oHUv3fB88QvofJmH+o03ym+COTMP9RpvlN8Ebb0DqX7vg+eIX0PkzD/Uab5TfBHJmH+o03ym+CNt6B1L93wfPFIJBuF9C5Mw/wBRpvlN8EcmYf6jTfKb4I2voCwdv7vj/Z8/EjgLX0U7x1iL8Vv+TMP9RpvlN8FPJmH+o03ym+CjnXAs2FTz/nufPt4/r6bo3j7WvovoPJmH+o03ym+COTMP9RpvlN8E9ouAdXn5/wA9z5/vHnp7V5LiTclfQuTMP9RpvlN8EcmYf6jTfKb4I2i4EXhpNWc/z3PniF9D5Mw/1Gm+U3wUcmYf6jTfKb4J7b0I9S/d8Hz1QvofJmH+o03ym+COTMP9RpvlN8Ebb0DqX7vg+eIX0PkzD/Uab5TfBHJmH+o03ym+CNt6B1L93wfPEL6HyZh/qNN8pvgjkzD/AFGm+U3wRtvQOpfu+D54hfQ+TMP9RpvlN8EcmYf6jTfKb4I23oHUv3fBj9nPT1N+b7ShbOOho4ZBJFSQRvHBzYwCPehYsRLNK53OjaWzpNXvr9k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4" name="AutoShape 6" descr="data:image/jpeg;base64,/9j/4AAQSkZJRgABAQAAAQABAAD/2wBDAAoHBwgHBgoICAgLCgoLDhgQDg0NDh0VFhEYIx8lJCIfIiEmKzcvJik0KSEiMEExNDk7Pj4+JS5ESUM8SDc9Pjv/2wBDAQoLCw4NDhwQEBw7KCIoOzs7Ozs7Ozs7Ozs7Ozs7Ozs7Ozs7Ozs7Ozs7Ozs7Ozs7Ozs7Ozs7Ozs7Ozs7Ozs7Ozv/wAARCAFaAOcDASIAAhEBAxEB/8QAGwAAAgMBAQEAAAAAAAAAAAAAAAQBBQYDAgf/xABKEAABAwIDAwcKBAQEBQIHAAABAAIDBBEFEiEGEzEVIkFRYXHRFDI1VHOBkZOhsiOCscEHNEJyFlLh8SUzYpLwQ1MXJERjg6LC/8QAGgEAAgMBAQAAAAAAAAAAAAAAAAECAwQFBv/EADYRAAIBAgMECQMDBAMBAAAAAAABAgMRBBIhEzFRcQUUMjNBUmGRoSLB8BVisSNCgeE0U9Hx/9oADAMBAAIRAxEAPwCcRxGuZiVUxlZUNa2Z4AErgALntS/KeIevVPzXeKMT9K1ft3/cUqutGKstDxVWrPPL6nvGuU8Q9eqfmu8Ucp4h69U/Nd4pVClljwK9rU8z9xrlPEPXqn5rvFHKeIevVPzXeKVQjKuAbWp5n7jXKeIevVPzXeKOU8Q9eqfmu8UshPLHgG1qeZ+4zyniHr1T813ijlPEPXqn5rvFLIRljwDa1PM/ca5TxD16p+a7xRylX+vVPzXeKWUg2OoSyx4Aqs2+0/cY5SxD16p+a7xRynX+vVPzXeK4hzLat1UhzNbs7lHTylyzf9n8nblOv9dqfmu8Ucp1/r1T813iuIc298nSjM21ixGnlDX/ALP5OvKdf69UfNd4o5Tr/Xqj5rvFci5hPmLy6xOgshJPwIylJK6nf3O/Kdf69U/Nd4o5Tr/Xqn5rvFLIU8seBVtanmfuM8p1/r1T813ijlLEPXqn5rvFLIRljwDa1PM/cZ5TxD16p+a7xUcp4h69U/Nd4peyiyMseA9rU8z9xnlPEPXqn5rvFHKeIevVPzXeKWQjLHgG1qeZ+4zyniHr1T813ijlPEPXqn5rvFKoSyx4BtanmZd4BXVk2NU8ctXPIw5rtdISDzT0IS+znp6m/N9pQufiklNW4HpOiZOVBtvx+yFsT9K1ft3/AHFKprE/StX7d/3FKroR7KPN1e8lzYIQhSKwQhSgAQhCABShCBAhClAAhCEACcpMKrq+J0tLTukY12UuBAsfek1pMFjZPs5PCaWOrd5UHCJ84i0y8b3ChOTitC/D01UnlZUMwjEJax9GyncZ2MzuZcaDr49oUVWE19HJGyopnxulNmXtZx7CrWgZDR4hiTaqAQRuon/hRzBxsS3QO11XqplpmU+FR0WlGZ94TJJd7ZLgEEdAsFXtJXsaFh6eW99f9lNHh1ZPWOpI4HvnYSHMA1FuN1FZhtZh5aKqB0WfzSbEHuI0V+57aqqx2jgmYyoqJs0Ti8NEjQ43bm7bjvVJX0FVQMiZUvjub2ibKHFneASBdSjNtldSjGMbr81FIoZKiZkMTS+R5DWtHSU3T4PX1W83FM6QROyPNwLHq4pzZ/Dpn11LXh8IghmDpC6VoLANbkHVP0AircMrg2ljq89cJGxvnEWlna3JHX9Up1GtxKjh1JJy9Si5JrzUSU4pnumiZvHsaQSG9a4CmldTOqWsJha4Nc/oBPAK+w+STCsQxKRjGUcjaQmNjZRIAbt0vc3XWtnop9m5aijc2KWeqY6SC9t28A3I/wCnpRtJXJdXg43vrroUs2C4lT0xqZaSRkQFyTbmg8LjiPevUWAYpNCyaOkc6N7czXZgLjr4q6xCmFVSVdXXwwwziIFtTT1ILZ3C1hkuf24L3UUrazDsPLMNhq3No2t3jqsRlh10tcKO1ZPqsLvl+eBmPIqnyR1UIXbhj925/QHdS5ywSwtjMjC0Sszsv/ULkX+IKv8ADcRZh+z4imayWGSseyeG+pZkbqO0EaFK7SMgiloYqads8TKQZXt6i95F+2xCmptysUzowVPMn4I47Oenqb832lCNnPT1N+b7ShY8V21yO50R3D5/ZC2J+lav27/uKVTWJ+lav27/ALilVvj2Uecq95LmwQhCkVkoQhAApQhAgUoQgQIQhMAQhCABc3Ce/MdH72nxXRCTVyUZZRZ/l+uR0B7w7xXg8p9Bp/gU4hRylirPgvYSy4mR/wAyAdzSjJif/vw/9qdQjKg2z4L2Ed1iZ/8Aqox3MU7nEPWo/lp1CeVD2z4L2ExFiPTVRkf2Kd1iF7+UR92RNoSyoW2fBewoYq9x/mmNH/TH4qDTVhGtce38MJtCMqHtpensKeT1frzv+wI8nqwP52//AOMJtQjKg2svT2Q3svDUM2hpXSVJe0Z7tyAX5jkJjZz07Tfm+0oXPxStNcj0nRMnKg2+P2QrifpWr9u/7ilU1iY/4rV+3f8AcUtay6EeyjzVVf1Jc2QpQhSKwUosVJa4WuCLouh5WQpRYoRcVmCEL0GOMZeGEtBsXW0CBZXwPKF1ipZ52PfFBJI1gu9zGkho7epOQ4Bi1RE2WHD53scLtcG8Qk5RW9k40py3JlchXEeyuOPNhh8g1tdxAt9UN2Uxx7ywYfICDbUgfultIcSfVq3lfsU6FdSbJY7H52HvNzbRzT+hUxbI45M0uZh7hYkc57RwNukpbWHEfVa17ZX7FIhXR2TxsNeTh7xkGvOab92uqmPZHHJAC2gcAf8AM5ot9UbWHEXVq3lfsUiFfR7GY7I4t8kDCACczx0/7Lv/AIDxoOaCIBm6c5079EbWHEksHXe6DM0haUbBY1uy8thB/wAm81P7f7rtH/D7FHQZ3zQMfa+S5J7rpbanxJLA4h/2MyiFpYthsTlqJIw+MNjFi++ma17fUC6aj/h3XEv3tVC2w5paCbn6WSdanxGsDiHuiZBQtW/YHEGSNYJo3EtzOIGg1tbvsb+5cqrYyrp4IZA50jpSRkaznDqFr9Vz7kbaHEbwOIW+JmUK3m2XxaGMudSSE5g0Nawknj1C3R9UnUYViFJHvKijmibci7mEKanF+JQ6NSO+LO+znp2m/N9pQp2eaW49TXBFw46/2lCwYrtrkej6IVqD5/ZH0ygwuglpWSyUUD3uLiXOjBJ1KabhOHtj3YoacM/y7oW/ReMNniFFE3eMzXc219b3Jt8E7fhrxWe7OkoQ4FcdncGJucMpb+yC6NwTC2ODm4fTAjp3QT1x1ouEZnxBUqa3JHFtFTMtlp4m24WYNF7fDHI0tfG1zToQRe693CLhF2Syx4HJtLAwWZDG0dQaF5dQUj3F7qaEuPElguu+YXtfVF0XYZY8DiyipoiTHBG25ubNAuh9HTyRPjfCxzJBZ7S0Wd3rtcIPBF2GWPAoXYo6mr58Nw/BnzimazNu3sYAHDTQkdRXSt2hhwt1A2up3weV3BuQRFa3G3f0KsrqCcbRV1TJh1dURTNjEbqWfd8Ab3s4X6Pqm6vDn19ZhDpKR/k8cUrJmSuDi0OaAATc3OistHS5iUqmtvzUtG4nG7E5KHKQY4GzGS+hBJH7Kvj2ilqQJ6XCaqekLsonblF9bXDSbkdqSw3AayDEq6nqXukpH0nk8EpPOyXPNPaMyXlpcYGER4X5BUtqKdpjhqaep3cZHAOdY36tLFCjEbq1bXatvNLimJR4ZQOqnxukIIayNvnPcTYALyzGKQ4MMVL8tPu94T0jrHffS3Wq3EsOxLEK+iiil3EVGze75zc4dLwAtfoFzftSjMBr+SsSwZ7w9j3CenntZpcXBxbbo1H1SUY2JupVzOy0+5a0mM1NTPEH4PVQwTeZK4t00vdwBu33r2/G4o5MTZun/wDDo2yP1HOu0nT4Kqkbi2I1tFJ5BVUUsUrDO7ym0RaDcgNB51+5dZsPqnVG0LhCbVcDGwajnkMcD+qeVCVSdvzgNM2no5MHjxOJjnsdI2NzNMzHEgWPxXavxvyetFDSUctbVZM7o4y1oYOi5JAF1msWwl1PFQeTSsjmqDCyopi4Avc2xzDtHSrSshqKHG6ypigdVwVsTWTNhkDZYyBYEXI4jtTyx8CCrVNz8LF5h9Y+tp95JSy0zw4tMctri3dxHamrKg2dM1NFUmskdHnmzRxTVO8dGywGpJ61dMqYJBdk0bh2OCrkrM1U6maKb3nQNAOnSpXM1EQIBlYL8OcF6MjALlwA6yoll0erKC0Fcn1lNG0ukqI2tHEl4ASUm0WDRNBdidMbm3NkDv0TUXwIupBb2iyyry+FkgtI0OHUUjS7QYTWOLYcQgc69spfY/ApiTEqKJwbJVwMcQTYyAaDiUWYtpTkr3QviVHTCkMu5Znitkdl1b0ae7RC8VuJ0NRSPjhrIJHvtlayQEnW/QhJ38SUctvpPlWIzSsxSpDZXtyzyZbOItzjwXoY3iuTd8o1OS2XLvXWsuWJ+lav27/uKWXXjFOK0PFzqTjUlZ+Jd/4rxR7niSokdG9tnMz2H+g7rd6snbeVYZBu4yXRxgPzO0c64ubdwI96yQUqLowfgTjjK8d0jXUu39XBExktM2UgkvdmsXXdf3aaI/8AiHiG9cfJod2ScrbnMOrX/RZJCNhT4Ev1DE2tmNNSbZYz5Q90ULJ5ZXXIyE6AWDQAeHSuzts9opp93HSsY9nnRshcT7wSVT4C+ZlVM2GNspfCWlpmETiLjzXden6puR7qLaal3dbMQ50W9zy3LdRdrnDQ2VbhBSasXwxFZ003N7x2TbLaJkhD6drDlJyGFw06+tcRttjxibl3ZbfLm3XE9V+tcqer3u0VcyaovvWTwxOkfzQTewueAXPcOw+koqWpLGzGtEpYHh1m2aLm3v8AgjLDyj21Z6qo7Hd+1O0lLcyvkjzkkbyHr6BcLwMf2mlEc7X1Lmt5zS2I5SO2w1CYqzUU/KjsRqGvp5g8QRulDyXl12loBNrda9TxzzYRQ+TtneG0YBMdY2NrTc8WkXKSy+VA9rd/W9P/AEVG1+PxnemoJbJ5uaMZTbq0R/iDaSeSXJJUF9sjwyM833W0K9xVFLLgtBh9UWCOXeWkvrC/Noe48D2dy9RVbottKjJUFkLpZCcr7NdzTZP6dfpI5p6N1HZ2+Tx/ijaZz3U29kMpGrRAM4+i5HazH4ZJA6re15POa6Mc09xGi8YPUVcstUAPKHSxhr81Ru5DY6ZXFLY3E2LEntbUvqOa0lz3BzgbDmkjQ24KajHNayK5Vaqp51NjL9otoZX5PK6gPe24a1tiRxuLBKz4ni1Y5s0lVUvyus1wcQA7qFuBVtQ18UGGw4oSw1NG3yVrHa5gTcH/ALS4LnXup6WuoKGmka6Fs/lDnDrc4WHuaB8VFNXtlHJScbuo/wD6U7Ya+pldI2Oplka7nOAc4g9pXiRtUHPdI2YOZYvLgbt6rq7oKt8W09WG1DmROM5sH2aTldY/olsOqI3Ybij60yTFzYtN7Zzud1kH9FPM+BVs4vTNx+Cocx7Q0uaQHC7SR5w61Cs8YfDJT4duGlrBTEZXPDiOe7ibD9FWKyLurlFSOSVkwBINwSCvTp5nNyuleW9RcSF4QnZFeZ8SCi6EIC4IQhAXLLZ2/LtP+b7ShGzvp2n/ADfaULnYvtrken6H7h8/shTE/StX7d/3FLJnE/StX7d/3FLLfDso87V7cuZKELhViRkL5Y53MytuAGgj9FJuxCMczsMIsqqgqKiYvaZS57rc4jRoT3kcZHOfIXf5s5uoqTe4tnSUHaTO9+KnoSNPVvjqnUk5vY8156e9dqyqbSQl7hdx0a3rKeZWuRdKSkorxGFKSpoX1ETZql7iX6hrXEAD3IqYnUsTpqd7hk1LHG4I96V/ENms2W+o6hLRSmtga+OUxHg4AA6+9Vwq6tlZuZ6kgB1iQxvghySJRoSlfXVF0heWNc2PKZC4/wCY2ulJWVIqo4o6x3OBLrsboB7k27FcYZm1ce+COAKrp6mTyhlFDKS8nnyEC4HimXULN2QySRrwNH5ze6V77iTpZUsz3ndT+iRw+tdUAxS2ErenhdeMQdUUsAeyqfdzrWLW+CM2lwVGWfI3qWKP1VbQumqYGsMrrXJkffU9QC507KpmJPb+I2LMRqSQB0HVGb0J7C105aos3vaxhe4gAC5K40UxqKVspvziTr1XNkjisL2RMc+okku61jYD4Bd6CKR1DGW1D2DXQNb19oSu8w9nFUr33j9iiyWcZRaCOQukIu55A5o7lWtfLSYnkMz5AHAHMeIKbnYjChmT1LlFlNtUhWCepifuHODWmwymxcen3KUnYrpwzvV2HkJagZMylDZiS6+lzrZMoRGUcsrFls76dp/zfaUI2d9O0/5vtKFzsX21yPTdD9w+f2QpifpWr9u/7ilkzifpWr9u/wC4pZdCPZR52r25cyVxrf5Kb+wrsuNb/JTf2FD3EafbQngwFpD3KzVVg7wHPYekAhW1kobi3Ep7RlJiV2V+YGxsCpxZ7nVETTwDLjvP+ympjNVipjbqBYE9XWu+LUxLGTMbfILHuVbV7muMknBPfYepv5aL+wLxW/yM39hXqkcHUkRB/pC8Yg4NoJr9LbfFWvsmFL+r/kRwZxEj2dBbdesYgyvbO0edo7v6F0wincyIyuGruHcnamEVFO+M9I07CopfSXzqKNe6PFDPv6Rjj5w5p7wil/Ec+oP/AKhs3+0cPFVVC+QPkpRe8mht/T1/S6vGtDGhrRYAWARF3K60VTbt4lBRPfJiIeCA5zibkXV3ao/9yL/sPiquKLybGGscLNLjlPWCrqyILQniZ6poQgw3c1Am31zckjLa68Y1/Kx+0H6FOyyFsscTDznG57Gjik8a/lY/aD9ChpWdiNOUpVYuR7wloFED1uKd6UnhX8i3vP6pxTjuKa3eMrca/l4/7/2XfDfR8Xv/AFK4Y1/Lx/3/ALJjDh/8hF7/ANSoLtl8v+OuYwGtDi4AXPE9apsTGTEA4dLQSrkODhoQbG2iqsZb+JE7rBCc9wsM3tLMsJnnI1jHWfJo0jo6yujWtYwMaLACwS9E1zo2TPGpYGtHUP8AVMJx4lVT6fpQFCEKRUWWzvp2n/N9pQjZ307T/m+0oXNxfbXI9R0P3D5/ZCmJ+lav27/uKXCYxP0rV+3f9xSy6EeyjztXty5krjW/yU39hXZca3+Sm/sKHuI0+2hHCmNkjka7sII4hP7mbLl8oPflF0lg3mye5WajFaF1eclUdjnBTx04OUEudq5xNyV1sCLEXBUKVNJJGaUm3dnBtNunEwyFjT/Ta4UOpN88GeR0gabhlrNTCEsqJbWRIAAsEIQpFdzjHStjqpJxxf0dXWu6F0gj3s8cd7Z3Bt+8paJEm5TauLz00VQ0NkbqOBGhC8iGYNyipPeWC60EWBCoOIMim/FpZt1E0j/mm7tO+zVX1lJ5KymNyTLFnII805iLfRRUot2L3CrCF3uEooGQg2JL3cXONyVwmoPKGhstRK4A3ANuPwWip8BfWYXDU00med7yHQ9Tb2zDsBIv3oqMGihxCSmZUGSNlLvxIB53NzfBLNDcTVOuvr4mejojCwMjnkDR0aeCZVsMFMmF01bFLndJcyxW1Y3OWhw6xpqvRwqkgkxHyiabd0coYN20EuuSOnuRniiMqNWVs354lHUQMqIjHILjj3LlFSPhj3bKhwZ1WFx3FWtfRspdzJDKZYahmeNxblPEggjrBBVDiVZUQTRxw2AIuSRe/YndWuKEambZj7I2xMDGiwCWq4m1U8UP+Q53HqH+q6yVGRoa1ueYgcwdHaeoKYId005jme43c7rKe/REVeH1PedBpoEHihCkUkIQhAFls76dp/zfaUI2d9O0/wCb7Shc3F9tcj1HQ/cPn9kKYn6Vq/bv+4pZM4n6Vq/bv+4pZdCPZR52t3kubJHFcp4HTtLN65rXCxAAXUKU2rlcZOLuhWGi8nBEUzxfjoD+yaGgte/ahCEktw5TlLeClCEysEIUhAAhClAgXSGTdTMkAuWODrdy5qUWuNNp3Q9LikkjaqzMjqioFRmadWEX0HxUYnicmKSxSysa1zIww5eDrEm/vukkJKCTuWOtNppvQb5QmFLBBGTHuQ8ZmusXB3ELocVdvhLuhfyUU1r9GXLdIISyRBVprxH6fF56Z1G6EAGla5uuoeC4kg/Gy6jGWPkrjUUYlZWyCRzN4W5SCTxHeqtCNnHgNV6i8RmtrnVro/w2RRxMyRxs4NHH90m+Nkgs9gcO0L0oTSSViDnJvM3qeWxsjFmMa0dgUqVCYm294IQhAiEIQgZZbO+naf8AN9pQjZ307T/m+0oXNxfbXI9R0P3D5/ZCmJ+lav27/uKWTOJ+lav27/uKWXQj2Uedrd5LmyQpUBSmVAhCExEjihCECBSFCEASpChCBEqVAUpgCAhO4XhsmJzPijkawtbmu4cUm1FXZKEJVJKMd4khaAbH1xDvxoARw5x1+mi9jYqvc8AT04bpckuv29Cq29Pia/0/E+QziFsY/wCHszowXV7A7W9mEjs6u1dY/wCHdnDeYkS3pyxWP6pdYp8SS6NxL/tMQoK2w/h04sN8SAdfT8K4t8V6Z/Drmuz4lzv6bRaD6pdYp8R/puJ8ph1C3En8ObuJjxOw6A6G/wBbrhW7CR0NBLUSYkTkAI/C0v8AHrR1inxJLozE7sv8GOQrWDB2y/8ArnXqb/qmhs/CCCZnEdVrKvrlHiXLoXGeMflFAoWgdgtLAS8uJAN7E6BUtRW4WMQFLCXzSyOtaLVrO0nqUeu0y5dB4m29XHNnfTtP+b7ShM7NxNnroqyNmWK7gy5JceadT1IWSrWjVlmidjB4OphKbp1N7d/z2KvE/StX7d/3FLJnE/StX7d/3FLhdaPZR5Gt3kuYKVClMqBCEDVFxWYKVClMLMEIQgViVKhSLoCzBSvQgmLcwieW2vfKV54cUXQ3FrwBXGyznNxloAJDmOBPV0qnsepW2zL93jDTlcbsI5o/VV1dYM0YO6xEOZvGaJhnQbJZh4JmM3C5B7YegN4gui50/mW7V0TECEIQMCqTa4OOz05afNc0nuurp3Wl6uFlXQTQvHNkYWns0UGSi7NM+dUDmu03guNCL8FOJY5R4ZdjpN9OOEUfH3noWKrMVqKaKSmgkkjfvXNdpYuHEEHtH/nQtJs9hEIhjnmAfIRe51WbIodo6Cm6msRSop8Zx+5me6kpDwY3S47uJ9/wTuG4PSYax0UMdnP86R2pPeVey5RoAq2tmDBoOHR1pSk7aE6cEnfxOOy0b31UNQXSZS5wYA+7bWPRfuQowTGInY1SYdS0soYS8ve5uVrLMJ069QEK2j2TLie2YvaHF8Qo9pMRhDm5W1Ly3MzoLjZP4dUyVFC2aQjM4A6DtWxwzFZp8arqTJhp3VQ5gM1OXOPO0ub9qQrqMT7TVTJBGGNcwu3LMrSbDQDoWeeLrP6U2iqGCw17yghfCcGq8VpWPY5sd5Dd7hcFoJHBaCPZGmbA1k1RJvP6nNaG/rey9RT7uwYMrW8ANE27FXmmdE4XkGrT2K6nWqW1kyqeEoXuoJf4K+s2PiqaV9LQVLWTxgOJm0zi4PEcPgsLt0anAnRYcHMbLIN4XRPvZt9BpwWsqXyhjg6V2Z7hcg62XzjaWilk2hljgzyucL2c65GnWpRm29WS6vBLRFO7EKyTmvqZXAdBkJXSSumyRhssgc25z5zdJkEO6ivQ6NOCuzPiQ2cd1jTbPYlO17nVErpGAHR5JJXXHjNQ12eCoeyCfnsDHmwPSFXYRGZ43tY7KGi5v0qw2hhfBhFGJnAu3jrW6rD/AM96lmdt4tlC+4nZ99TVYq072WVoBuC4kDTtK+gYWcmiwmxmE4viGIRmgg5t+c9xytA7T4LemB9BUup5HBxZoXAqVKp/a2QqUYr6ki5ZLovTsjrEtaT2hIxTXHFdTKr9SmyZebPZTRzm9iJ3aAcdVjsMBi2oqGucARJI03Op1Pgtdsqc9HUm5uKhyyWLQuwza6RweDvJd5w4Zjcj6opO7kvQyY1KOznwZrI3lMxyAFU7K1oHFdeUWNGpCz2OnmRo6OUOLm31TJcB0rM4TisT8UEZfo5h6eCsZ8cw+Nzvx2ut1ap5XcWePEtQbry4kKjdtZh0Y4k91guL9sqS/wCHC5x70nCXAFVhxNGDfiiwtboPQsq7a6V4tFRn3gleRtFicmjafL3gBGzkG1ifP9psMfh+NOhqIy2OSQss0aObqWlvdp9Ve4Ud1TNb1DpTWORYnWuNY6ZsbQ0B7SASejTTRVsNQwB0bSM7NHC+oWLEZs2p1MIounoP1E4AOqp6uoGtyiqqebxVLW1rWNc4ngqbm1U7Fzs48O2ipwP+r7ShLbGl0mM0srv6s592QoWql2Tm4pWmSZMTGM1woKlrXeXyZmuhaWtGbje1+pWzfKGEyyc9zvOlLQ0v0tey8Mp20mI1b3F341VI9xOtrk2/T6rrmkDd2edGdWuOuVZZL6mNP6UNuOeFsg0uy5Xvdl9axoGgiLne/h+6mmhcaews5muVzTdrh0i6I61rnPEMbnv80ANOtuGvABXxjoVti8tNvqxsTSCQczx1BZrE8O/4vM4x3zNA4cQQPBbekofJoHOec80hu937LM7XYm3DBHHG0715JDiNGgcUSWhZSks2p8+xPCHMrxFDG4NdYEuB0KvcL2fpaRjX1oz30sW6LSbL7O1uJU09ZiE273tjAHWN9LknqFiB710xiV2DUm5ng3z5NBGw6O73dA4dqG5WRNKmm3czmOwYLh1DBNGwh8pIjjY0gOItcnqtf6qmq6t+Likha1xZDfmA3Pab/BRjdbiWIsgp6iCJscGYx7lh1zW4k8eAVts8AyjEbmBsmoN+wpuThEUYRqTNrspNWQ0FFNTUej3mJ1m3DLAWvrpe6rI6x9TtBjAc+4ZUu0vw1t+ysZsbi2W2biqJi1r8zjDFfnSOsOA6u1UOy1FUTUTq7KZXTuLpXdPSb9utynQ01IYiN9DQRyJgSHKkIyRfVd2nRdJM5JqtkCPIak9O/cshtYRFtVVEdBYTfrygrXbHBpw6Ynjvj+yw21hkbjuIl4s4PNr9Vhb6WTw6vNmLpN2pQ5niTGso85JTY3IQcpss86qcTqbrm6Yu4lXqkkRnXk9EazZWvM+09PHK/myBzT8FpsTw2mbVvLWi3fovnGD1hpcXpZwfMlGvvWsrcWc+sluTbNYdiMt3dENpZJPey1hpYWDzGJpkbOho+CjDcJrqqISyRSRRnhdup9yvI8AiygulkHZcKiU4p7zbTpzavYqmMCYbGRa4tfrV1DQUlNbKwF3W7UrliMbZIcwIY5vmk9PYqs6bL1SdvUq56WOqp3wSgFrx0FY+TDqmgflko9wzg1wsc3vWuExtnGo614nmhmiMU7WvY4atKrqU1UWhdQxMqDs0fPMVqfJwSXBUnJ+K4nC6tjo5PIoiM8hFg65tzev3LVY3V0OE4zBT0+zgr5JheJ8sxLb9xvw7VZy1lVNHmrJGNHHdx6MZ495WGrGNBXlq+B26FSWKdqei8WK7LUckWJwSSDKQHWb1c0oVjhD3HFIQIyG63J0/pKEYWTlBt8SnpGMY1Uo8PuzhWT2rZ22s4TPGouCLp6jjJc2Rgynu0PeP3WdnxObl+rgkp45mCoeALWNsxWyoMTwmggBq5G0ri24bKA3MbcAeBRCzkzNJNQTPdaI6fDnzNayJzhbjbU9Sq6OpEZAvoq2bGpKuqMrpbMzEiKwcwA9oKbhxmja4bxkJaOOSQuPw8VoUblTaSGcT2ho8IiaKlzi6xkyMFzYC9/oqCn2gZj0Eh5PG7e87sTH66eKV20qKmuLqoUjo4fJSA4C4ABNrnrXrY/TCoNMpN+cOnVRe+w46q5uKWqqanJvY2ANZZoYbAf6d6xc1VNiNe6WqeTZ5YxthlJvfKOjTr6VqsaxB+GbNyyw5d9JzI9BxI48eIFz7ll6SgdPhMrgJA6LnB7WEXtr0d3V0qViULFbUUJFY5srXAlzdWtNnD3d5+ChlK7DS5swub5xp162+qu6Kljx7DMxlfBWQnd5m65hbS4OvE+5VGJ01VQ0jo63MZmPcA8c5r29GvXqoVIXRfTlllqZfGJZaytjqpSTGXFjGk8AP919E2Dq4qWnjY85ZXEkCw0YNXHvOnwXzjFHRNkp5GNdntd7XHh2LT4LiAhoHOfCWuaAxt+m+pHwCnFWSKpayZutoaBlNUtq6cAU9QLjLwDunxVW06LQYVNy/gBpXNDpGxAssfNcBp3cLLPWc0lrhYjQg8QVpg7o59WOWRrtjSOTZdNTMT+ixG1cUjMexBjySXPJBcb6EXH0K3GyFhhbhwJeTdY/bIW2jqgfOysv1HmBXYZ/Wzm9KL+hF+p82dJrxWlwnYPGsXgiqGGCKGUAtc6TMSD02F1knuLXlp4g2W/8A4a7Suin5HqH8wkugceg8S39x70sRUnCGaJfhqUJStMvcL/hXR0+WSvrpZ3g3tHzG/ufqtjRYLhuH609LG13+dwu4+8puOQSMDgV4BLjqdQsqm5K9zfsoRe46mQA2t8Vzc4tNug8FNwOGpXgnOLOPvQSQEpDEaUVkBie4gHhZNB2padLIIubWB7096Gm4u6MocKqqHM+KpdY6AE6fBU2JYs+lpppHxXki4tabBy3tRSsnidHJq1wsbaLB4xAzDm1kFfMIyIi9k7m3DgOGh0JvYW6yq1em7xL3krxanv4nHZ+KTFByhVTxue27Qxp/5I6R3nT3d6tJ4oRJmYy+Xzb9HasAMZZRCgxujgfGHOdBUtIsJCLXPeQfp2Lc09VFVU7KiJ+eORocD2LmY5TzZ34/ljr9HZFDZx8Pn1HMMH/EYz0a/oULlRztbjVHGLhzy/T8pQrsArUnzMvSffLl/wCmVkmy7UVt9LVUg/8A2KsttsInxKiocQieQ2EGMgXBaTqCPh+ioMTeWbRV5vr5XJ95X0DBSzFsCfSynnFvN7xqPqpU3aoVSTdI+VQue2bc1UQ3jfNd5pcr3DZnPY0yBoDb+4KNuKFkVPHWQAscxwa4Dhb/AHWYpMWdAzJujISdbusF0r2Zzt6NLj4rJah9RFUDyY03mg8HC/R09CfwiCqw2NtLU1JkcNczSQNUpVSOqNnW1DojHeNwcD0HvT9XUNGIxxE6viFtOnVY6ytJ2NVGWiTGtsqWaTCaBwnk3flLS9ocecLFXOzdIZcK5weMzje7Sert6lVbRmpqNlaIU0TppxUC7Y2lzmtyu5xA4d68U02J0uCOipZHw1GV28EjTnAtfmt6T3/VFOaWjLpwbu0VmzdUKephk3hZd+ZxzWFhxH06Vp8TbBXU7ZQ8vzP0cHXHAcbD9VgqbeNzf0mJti06Fp7uKsKbFJYd01smUZg4kA9d9fcFO7I2TM9tBSCnrY2WIA1Ljr/50qzw6TO6RlszJACMv9PC4+H6rzi28xavpYXteQ59rAansXOhEtHUBrr5dTGb6EEC/wD52EKcFd2KamibNns3iU2H1oY0ta1ptxtcHsHHr96usbpd5PJVQNLgRnksLcTx8fj0rDPxFkWZwe1sh1a8cVoMH2hDIHw1EQfHM0tc8aEX00SlPZPUWTbxut5s9lSBhAFhziSCVk9t4Wtx0gkOzRNJ1937LRUlR5Fh8FNS1zGxz+Y90d3M167rN7VVEtZUUlTNAIXuhsRfjZx1WnDSTqaHJ6UpyWFu1uaMvhOzWHAuqMTkD3FxIjDjlaO22pK1ENThdBEGUTYYx/8AbZb9lRqFplhFJ6yZzIdNVIJKMEbnD9q8Pihb5RPldwIDXG/0TUu1+DgB7Z3uI1yiM3PxXzxFkoYKnBWTZGfTNebvZG+/xphQhz/jl17ZMmvfxt9brk/bfDQbNhqHDrygfusNZQrOrQKv1XEensbSTbejcQW0k3xC9f44ohHfyWa99BccFibBCfVqYv1TE8fg2TtuKYj+TlH5gs1tdiDNqKJtIYjTtY7Mxwdcg9otwskkI6vT4C/U8Tx+Beho4ocGGFVbRUwNk3jdMpb2fr8VZ09ZBSRNip6VrI28GtNgEooKpngaE3eS+TTT6dx1OOWMvhFzhNQKzaSklyZcoeAL3/pKFx2d9O0/5vtKFlq0YUWowVkdjBYyti6bqVndp2/go8Uw6V2OV8gkbZ1TIQNf8xVpg+JTYZlJN7HW3ArniPpSs9vJ9xSy09SpS1OTLpjFQk4pq3IvKivwWrqXmqopKinfY7pzQBfp6etZ/HcDwKpDa3AxLRyg8+kkuWkdbXdHcV1QrerQsU/quIvfQmeWSXCoqABuTKRITxXF7q2aVr5ZYiAADZuthqBddVKXVKTd2J9LYnwdv8DvK1QyZj4LRtb/AE2vdRX4g2sEBZCIXxNLS5rtXi99fff4pNSjqlG1rB+sYy98/wDA1DXuZIHzRR1BAsBK0OH1RVVFFUy5+TY4ieO7dlv7gLJVCawtJKyRB9LYtu7n8IejqMPgkZNFSSiVsjX5nS301uOHalsU8lxKWncI5IG08O6a1hHAOJHR2/RckKSw1NCl0pipaOXwJuwehk0lE7x0jeAX+ibijgpt02njcxjPOa55dmHeVKE5YenLehQ6TxUHeMi3GNxumY+WncWxFpjY19g23Rw7/il8UxIYk+N+7cwsFtXXSKLpQw9ODzRQq3SOIrQ2c3dBdCLoutBzwQhQgQIQhAwQhCABCEJAQhCEDLLZ307Tfm+0oRs56dp/zfaULnYvtrken6H7h8/shTEfSlZ7eT7ilkziPpSs9vJ9xSy3x7KPO1e8lzBSoQpFZKlQgICxKlWTsGLaVsoqAZHU3lIaWG2W5Fs3XopmwUxU00onzOhiZK9pYQLOtwPSecobSJd1epa9isQnpcKmiw6KsLgd4ReMec0G+UnvsfgiroIqMyRSVYNREQHxiM2v0gHpI9yedEXRmtWhFCsX4ZFvaSKKqLzV5S0mO1gSRrr1heI8PjFOyaqqty2SQsZ+GXXtxPd8UZ0GxncRUpukw51XDPIyRrd35gIP4hsTYdtgT/uuL6ZzKKKqzXEr3sAtwygH/wDpPMr2IulJK9jihOYdQHEJXsa4tyML7Nbmc7UaAdJ1XWmwyKeapjNS5hp2uebxHVrePE6HsSc0hxozkk14lehWVJhDatsRbUkGaZ0Uf4RI0A1OunELjTYbJU088oka3dXDAQfxCASQD2AEo2iHsJ6aCaE8KCE4Wa7yl1g/d5N3rmy3434KarCnUtJHOTKd4xjmnckMOYA2zX7UbRBsJ2vYr0Kwq8LFLBK9sr5XQuDJC2E5AekZuGh06F35Ak31XHnkf5LII3bqEvJJvra+g0RtI7wVCo3axUIVjFhO8oZavePLI3ubzYicthe7v8t/eq5NSTIypyik2ChCEysFClQgZZ7Oenab832lCNnPTtN+b7Shc7F9tcj1HRHcPn9kK4n6Vq/bv+4pVNYn6Vq/bv8AuKVW+PZR5yr3kubBCEKRWSFKsNn4op8cpY52NkjLyHNcLg6HoTVI+lrq5+7jjlkEDtwx8DIg6S+gs0kHS9rqEp2drF8KWaKdxCoxOpqaeGmfI5sMMYjDGk5XAEm5HXqutRjFTU07oJrPjLWBrTezC0WBGuml796s4KWM4lh7a6lghndvN7EIwBlDbtLmDQHjp2BJY02ARUjoWxvztcXVEUQjY/XhlHAjp71BOLaVi6UZxi5ZjjLjNVM2WOQtMT2hoj6GWtlt3WUVeJ+WMcZaWHfyWzzgHM63ZewPcFbNho+SY7shkf5EZDC2Abwm5GfPx00NuoLjHh1IcE3BdD5c9m/A13nWGjS1i2548UlKKe4bhUatm8CrFfKJqSUNbelADOo2cTr8V7gxERw7qalhqGh5ewSZuYTxtYjTQaFWNPBD5ZA1tGJS+hY6zI2uLXH+rKdHLzNSRQxYmHiN72TQZXBgbYG9xbo6iOxGaO6wsk0rqQnT4zV0kcTKdzY2xPMlg3ziT0+4WUNxJhpjBLRQyND3PZcuGQute1jw0HFWmIU2HOpsVnp2RxvjkEZiA1YQ+2ZvYR+68YlRhtHUvjijjpYy008jYW/ituAPxL3JNySOwozRb3EnTqJP6r2/PsU1JUtpnlz4GTAi1nki3aCCCCmH4tPJV1NU5rC+ojMTuNg0gDT3DpXfA4KbPJV1hg3UVmtbOTle49BsD0A++yYiw91O6sipIYqqpbI0xB7Q+8RBIcAdD/T3JykrvQqhCbimnoIUmL1VFCyGJ34TXPLmG9n5gAQfgimxmrpGQx07gyOJ5flAuHk8b+6wTjKem5NndXMEMorGNvDG1xHNdccRYeCmWnpxiNS0QsyDEY2NGUaNOfTu4IbjfcTUallaX5+IrH1r3Ub6UMa2N02+06DYiw7NV1qMRFRTMjdTMa9jGsEoe6/NAA0vbo6lZ4owUWIQvlorUwmcHB1KyMEcLAt46X49i9U1DSUuO0GGubFPZ7nSvygh4N8o7rAG3almja9g2c03HN6FbUYzJPTTQ+TxRuqLGZ7c3P1Bva9gbi+gXrluR8tU+emil8pkEjm5nNAcLgWykHpKfbCyLFr1lFeJtNI/dyU7Ic1geht/iiniw2Wpw2KlhD4/KJGPfI0ZpdGnUdl7W8Urx4E8lS/b/PxlbSYt5E5z4aSESZnOY+7rsv0cdR33VetFuBDisRrKG8IglcGSUzIc5DSeDb9mqWqIqeidh76XczRzFxBexrrguGjgRxHBSU0not5XOlJrWWi/0UqE9jMgdi1SxscTGRSvYwRsDQAHG3Dj3pBWp3VzJKNpNAhCExFls56epvzfaUI2c9PU35vtKFzsX21yPT9Edw+f2QtifpWr9u/7ilU1ifpWr9u/7ilVvj2Uecq95LmwQhCkVgpuoQgZ6JudVChSgLsm6FCEWFqer2RdQhFguyQpvpa68oRYV2SgGyi6LosFyboUXRdAXZKFCEWC7JuoQhA7sNEKEIsF2BOqEIQAKEIQBZ7Oenqb832lCNnPT1N+b7Shc7Fdtcj0/RHcPn9kLYn6Vq/bv+4pVNYn6Vq/bv8AuKVW+PZR5yr3kubBCEKRWCEIQAIQhAEoUIQBKEKQL8EBa4IRlPUUZXXtYpXRLJLgCFIB4W17kZXWuQbIzINnPgQhSWkdBUajiE7oThJb0CFCEEbBdCEIGCEKEASoQhAAhCEAWeznp6m/N9pQjZz09Tfm+0oXOxXbXI9P0R3D5/ZC2J+lav27/uKVX0V2HUL3l76Onc5xuSYmkk/BeeTMP9RpvlN8FpjV0WhyqmDvNvN8HzxC+h8mYf6jTfKb4I5Mw/1Gm+U3wT23oR6l+74PniF9D5Mw/wBRpvlN8EcmYf6jTfKb4I23oHUv3fB88QvofJmH+o03ym+COTMP9RpvlN8Ebb0DqX7vg+eIX0PkzD/Uab5TfBHJmH+o03ym+CNt6B1L93wfPFIJBuF9C5Mw/wBRpvlN8EcmYf6jTfKb4I2voCwdv7vj/Z8/EjgLX0U7x1iL8Vv+TMP9RpvlN8FPJmH+o03ym+CjnXAs2FTz/nufPt4/r6bo3j7WvovoPJmH+o03ym+COTMP9RpvlN8E9ouAdXn5/wA9z5/vHnp7V5LiTclfQuTMP9RpvlN8EcmYf6jTfKb4I2i4EXhpNWc/z3PniF9D5Mw/1Gm+U3wUcmYf6jTfKb4J7b0I9S/d8Hz1QvofJmH+o03ym+COTMP9RpvlN8Ebb0DqX7vg+eIX0PkzD/Uab5TfBHJmH+o03ym+CNt6B1L93wfPEL6HyZh/qNN8pvgjkzD/AFGm+U3wRtvQOpfu+D54hfQ+TMP9RpvlN8EcmYf6jTfKb4I23oHUv3fBj9nPT1N+b7ShbOOho4ZBJFSQRvHBzYwCPehYsRLNK53OjaWzpNXvr9k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6" name="AutoShape 8" descr="data:image/jpeg;base64,/9j/4AAQSkZJRgABAQAAAQABAAD/2wBDAAoHBwgHBgoICAgLCgoLDhgQDg0NDh0VFhEYIx8lJCIfIiEmKzcvJik0KSEiMEExNDk7Pj4+JS5ESUM8SDc9Pjv/2wBDAQoLCw4NDhwQEBw7KCIoOzs7Ozs7Ozs7Ozs7Ozs7Ozs7Ozs7Ozs7Ozs7Ozs7Ozs7Ozs7Ozs7Ozs7Ozs7Ozs7Ozv/wAARCAFaAOcDASIAAhEBAxEB/8QAGwAAAgMBAQEAAAAAAAAAAAAAAAQBBQYDAgf/xABKEAABAwIDAwcKBAQEBQIHAAABAAIDBBEFEiEGEzEVIkFRYXHRFDI1VHOBkZOhsiOCscEHNEJyFlLh8SUzYpLwQ1MXJERjg6LC/8QAGgEAAgMBAQAAAAAAAAAAAAAAAAECAwQFBv/EADYRAAIBAgMECQMDBAMBAAAAAAABAgMRBBIhEzFRcQUUMjNBUmGRoSLB8BVisSNCgeE0U9Hx/9oADAMBAAIRAxEAPwCcRxGuZiVUxlZUNa2Z4AErgALntS/KeIevVPzXeKMT9K1ft3/cUqutGKstDxVWrPPL6nvGuU8Q9eqfmu8Ucp4h69U/Nd4pVClljwK9rU8z9xrlPEPXqn5rvFHKeIevVPzXeKVQjKuAbWp5n7jXKeIevVPzXeKOU8Q9eqfmu8UshPLHgG1qeZ+4zyniHr1T813ijlPEPXqn5rvFLIRljwDa1PM/ca5TxD16p+a7xRylX+vVPzXeKWUg2OoSyx4Aqs2+0/cY5SxD16p+a7xRynX+vVPzXeK4hzLat1UhzNbs7lHTylyzf9n8nblOv9dqfmu8Ucp1/r1T813iuIc298nSjM21ixGnlDX/ALP5OvKdf69UfNd4o5Tr/Xqj5rvFci5hPmLy6xOgshJPwIylJK6nf3O/Kdf69U/Nd4o5Tr/Xqn5rvFLIU8seBVtanmfuM8p1/r1T813ijlLEPXqn5rvFLIRljwDa1PM/cZ5TxD16p+a7xUcp4h69U/Nd4peyiyMseA9rU8z9xnlPEPXqn5rvFHKeIevVPzXeKWQjLHgG1qeZ+4zyniHr1T813ijlPEPXqn5rvFKoSyx4BtanmZd4BXVk2NU8ctXPIw5rtdISDzT0IS+znp6m/N9pQufiklNW4HpOiZOVBtvx+yFsT9K1ft3/AHFKprE/StX7d/3FKroR7KPN1e8lzYIQhSKwQhSgAQhCABShCBAhClAAhCEACcpMKrq+J0tLTukY12UuBAsfek1pMFjZPs5PCaWOrd5UHCJ84i0y8b3ChOTitC/D01UnlZUMwjEJax9GyncZ2MzuZcaDr49oUVWE19HJGyopnxulNmXtZx7CrWgZDR4hiTaqAQRuon/hRzBxsS3QO11XqplpmU+FR0WlGZ94TJJd7ZLgEEdAsFXtJXsaFh6eW99f9lNHh1ZPWOpI4HvnYSHMA1FuN1FZhtZh5aKqB0WfzSbEHuI0V+57aqqx2jgmYyoqJs0Ti8NEjQ43bm7bjvVJX0FVQMiZUvjub2ibKHFneASBdSjNtldSjGMbr81FIoZKiZkMTS+R5DWtHSU3T4PX1W83FM6QROyPNwLHq4pzZ/Dpn11LXh8IghmDpC6VoLANbkHVP0AircMrg2ljq89cJGxvnEWlna3JHX9Up1GtxKjh1JJy9Si5JrzUSU4pnumiZvHsaQSG9a4CmldTOqWsJha4Nc/oBPAK+w+STCsQxKRjGUcjaQmNjZRIAbt0vc3XWtnop9m5aijc2KWeqY6SC9t28A3I/wCnpRtJXJdXg43vrroUs2C4lT0xqZaSRkQFyTbmg8LjiPevUWAYpNCyaOkc6N7czXZgLjr4q6xCmFVSVdXXwwwziIFtTT1ILZ3C1hkuf24L3UUrazDsPLMNhq3No2t3jqsRlh10tcKO1ZPqsLvl+eBmPIqnyR1UIXbhj925/QHdS5ywSwtjMjC0Sszsv/ULkX+IKv8ADcRZh+z4imayWGSseyeG+pZkbqO0EaFK7SMgiloYqads8TKQZXt6i95F+2xCmptysUzowVPMn4I47Oenqb832lCNnPT1N+b7ShY8V21yO50R3D5/ZC2J+lav27/uKVTWJ+lav27/ALilVvj2Uecq95LmwQhCkVkoQhAApQhAgUoQgQIQhMAQhCABc3Ce/MdH72nxXRCTVyUZZRZ/l+uR0B7w7xXg8p9Bp/gU4hRylirPgvYSy4mR/wAyAdzSjJif/vw/9qdQjKg2z4L2Ed1iZ/8Aqox3MU7nEPWo/lp1CeVD2z4L2ExFiPTVRkf2Kd1iF7+UR92RNoSyoW2fBewoYq9x/mmNH/TH4qDTVhGtce38MJtCMqHtpensKeT1frzv+wI8nqwP52//AOMJtQjKg2svT2Q3svDUM2hpXSVJe0Z7tyAX5jkJjZz07Tfm+0oXPxStNcj0nRMnKg2+P2QrifpWr9u/7ilU1iY/4rV+3f8AcUtay6EeyjzVVf1Jc2QpQhSKwUosVJa4WuCLouh5WQpRYoRcVmCEL0GOMZeGEtBsXW0CBZXwPKF1ipZ52PfFBJI1gu9zGkho7epOQ4Bi1RE2WHD53scLtcG8Qk5RW9k40py3JlchXEeyuOPNhh8g1tdxAt9UN2Uxx7ywYfICDbUgfultIcSfVq3lfsU6FdSbJY7H52HvNzbRzT+hUxbI45M0uZh7hYkc57RwNukpbWHEfVa17ZX7FIhXR2TxsNeTh7xkGvOab92uqmPZHHJAC2gcAf8AM5ot9UbWHEXVq3lfsUiFfR7GY7I4t8kDCACczx0/7Lv/AIDxoOaCIBm6c5079EbWHEksHXe6DM0haUbBY1uy8thB/wAm81P7f7rtH/D7FHQZ3zQMfa+S5J7rpbanxJLA4h/2MyiFpYthsTlqJIw+MNjFi++ma17fUC6aj/h3XEv3tVC2w5paCbn6WSdanxGsDiHuiZBQtW/YHEGSNYJo3EtzOIGg1tbvsb+5cqrYyrp4IZA50jpSRkaznDqFr9Vz7kbaHEbwOIW+JmUK3m2XxaGMudSSE5g0Nawknj1C3R9UnUYViFJHvKijmibci7mEKanF+JQ6NSO+LO+znp2m/N9pQp2eaW49TXBFw46/2lCwYrtrkej6IVqD5/ZH0ygwuglpWSyUUD3uLiXOjBJ1KabhOHtj3YoacM/y7oW/ReMNniFFE3eMzXc219b3Jt8E7fhrxWe7OkoQ4FcdncGJucMpb+yC6NwTC2ODm4fTAjp3QT1x1ouEZnxBUqa3JHFtFTMtlp4m24WYNF7fDHI0tfG1zToQRe693CLhF2Syx4HJtLAwWZDG0dQaF5dQUj3F7qaEuPElguu+YXtfVF0XYZY8DiyipoiTHBG25ubNAuh9HTyRPjfCxzJBZ7S0Wd3rtcIPBF2GWPAoXYo6mr58Nw/BnzimazNu3sYAHDTQkdRXSt2hhwt1A2up3weV3BuQRFa3G3f0KsrqCcbRV1TJh1dURTNjEbqWfd8Ab3s4X6Pqm6vDn19ZhDpKR/k8cUrJmSuDi0OaAATc3OistHS5iUqmtvzUtG4nG7E5KHKQY4GzGS+hBJH7Kvj2ilqQJ6XCaqekLsonblF9bXDSbkdqSw3AayDEq6nqXukpH0nk8EpPOyXPNPaMyXlpcYGER4X5BUtqKdpjhqaep3cZHAOdY36tLFCjEbq1bXatvNLimJR4ZQOqnxukIIayNvnPcTYALyzGKQ4MMVL8tPu94T0jrHffS3Wq3EsOxLEK+iiil3EVGze75zc4dLwAtfoFzftSjMBr+SsSwZ7w9j3CenntZpcXBxbbo1H1SUY2JupVzOy0+5a0mM1NTPEH4PVQwTeZK4t00vdwBu33r2/G4o5MTZun/wDDo2yP1HOu0nT4Kqkbi2I1tFJ5BVUUsUrDO7ym0RaDcgNB51+5dZsPqnVG0LhCbVcDGwajnkMcD+qeVCVSdvzgNM2no5MHjxOJjnsdI2NzNMzHEgWPxXavxvyetFDSUctbVZM7o4y1oYOi5JAF1msWwl1PFQeTSsjmqDCyopi4Avc2xzDtHSrSshqKHG6ypigdVwVsTWTNhkDZYyBYEXI4jtTyx8CCrVNz8LF5h9Y+tp95JSy0zw4tMctri3dxHamrKg2dM1NFUmskdHnmzRxTVO8dGywGpJ61dMqYJBdk0bh2OCrkrM1U6maKb3nQNAOnSpXM1EQIBlYL8OcF6MjALlwA6yoll0erKC0Fcn1lNG0ukqI2tHEl4ASUm0WDRNBdidMbm3NkDv0TUXwIupBb2iyyry+FkgtI0OHUUjS7QYTWOLYcQgc69spfY/ApiTEqKJwbJVwMcQTYyAaDiUWYtpTkr3QviVHTCkMu5Znitkdl1b0ae7RC8VuJ0NRSPjhrIJHvtlayQEnW/QhJ38SUctvpPlWIzSsxSpDZXtyzyZbOItzjwXoY3iuTd8o1OS2XLvXWsuWJ+lav27/uKWXXjFOK0PFzqTjUlZ+Jd/4rxR7niSokdG9tnMz2H+g7rd6snbeVYZBu4yXRxgPzO0c64ubdwI96yQUqLowfgTjjK8d0jXUu39XBExktM2UgkvdmsXXdf3aaI/8AiHiG9cfJod2ScrbnMOrX/RZJCNhT4Ev1DE2tmNNSbZYz5Q90ULJ5ZXXIyE6AWDQAeHSuzts9opp93HSsY9nnRshcT7wSVT4C+ZlVM2GNspfCWlpmETiLjzXden6puR7qLaal3dbMQ50W9zy3LdRdrnDQ2VbhBSasXwxFZ003N7x2TbLaJkhD6drDlJyGFw06+tcRttjxibl3ZbfLm3XE9V+tcqer3u0VcyaovvWTwxOkfzQTewueAXPcOw+koqWpLGzGtEpYHh1m2aLm3v8AgjLDyj21Z6qo7Hd+1O0lLcyvkjzkkbyHr6BcLwMf2mlEc7X1Lmt5zS2I5SO2w1CYqzUU/KjsRqGvp5g8QRulDyXl12loBNrda9TxzzYRQ+TtneG0YBMdY2NrTc8WkXKSy+VA9rd/W9P/AEVG1+PxnemoJbJ5uaMZTbq0R/iDaSeSXJJUF9sjwyM833W0K9xVFLLgtBh9UWCOXeWkvrC/Noe48D2dy9RVbottKjJUFkLpZCcr7NdzTZP6dfpI5p6N1HZ2+Tx/ijaZz3U29kMpGrRAM4+i5HazH4ZJA6re15POa6Mc09xGi8YPUVcstUAPKHSxhr81Ru5DY6ZXFLY3E2LEntbUvqOa0lz3BzgbDmkjQ24KajHNayK5Vaqp51NjL9otoZX5PK6gPe24a1tiRxuLBKz4ni1Y5s0lVUvyus1wcQA7qFuBVtQ18UGGw4oSw1NG3yVrHa5gTcH/ALS4LnXup6WuoKGmka6Fs/lDnDrc4WHuaB8VFNXtlHJScbuo/wD6U7Ya+pldI2Oplka7nOAc4g9pXiRtUHPdI2YOZYvLgbt6rq7oKt8W09WG1DmROM5sH2aTldY/olsOqI3Ybij60yTFzYtN7Zzud1kH9FPM+BVs4vTNx+Cocx7Q0uaQHC7SR5w61Cs8YfDJT4duGlrBTEZXPDiOe7ibD9FWKyLurlFSOSVkwBINwSCvTp5nNyuleW9RcSF4QnZFeZ8SCi6EIC4IQhAXLLZ2/LtP+b7ShGzvp2n/ADfaULnYvtrken6H7h8/shTE/StX7d/3FLJnE/StX7d/3FLLfDso87V7cuZKELhViRkL5Y53MytuAGgj9FJuxCMczsMIsqqgqKiYvaZS57rc4jRoT3kcZHOfIXf5s5uoqTe4tnSUHaTO9+KnoSNPVvjqnUk5vY8156e9dqyqbSQl7hdx0a3rKeZWuRdKSkorxGFKSpoX1ETZql7iX6hrXEAD3IqYnUsTpqd7hk1LHG4I96V/ENms2W+o6hLRSmtga+OUxHg4AA6+9Vwq6tlZuZ6kgB1iQxvghySJRoSlfXVF0heWNc2PKZC4/wCY2ulJWVIqo4o6x3OBLrsboB7k27FcYZm1ce+COAKrp6mTyhlFDKS8nnyEC4HimXULN2QySRrwNH5ze6V77iTpZUsz3ndT+iRw+tdUAxS2ErenhdeMQdUUsAeyqfdzrWLW+CM2lwVGWfI3qWKP1VbQumqYGsMrrXJkffU9QC507KpmJPb+I2LMRqSQB0HVGb0J7C105aos3vaxhe4gAC5K40UxqKVspvziTr1XNkjisL2RMc+okku61jYD4Bd6CKR1DGW1D2DXQNb19oSu8w9nFUr33j9iiyWcZRaCOQukIu55A5o7lWtfLSYnkMz5AHAHMeIKbnYjChmT1LlFlNtUhWCepifuHODWmwymxcen3KUnYrpwzvV2HkJagZMylDZiS6+lzrZMoRGUcsrFls76dp/zfaUI2d9O0/5vtKFzsX21yPTdD9w+f2QpifpWr9u/7ilkzifpWr9u/wC4pZdCPZR52r25cyVxrf5Kb+wrsuNb/JTf2FD3EafbQngwFpD3KzVVg7wHPYekAhW1kobi3Ep7RlJiV2V+YGxsCpxZ7nVETTwDLjvP+ympjNVipjbqBYE9XWu+LUxLGTMbfILHuVbV7muMknBPfYepv5aL+wLxW/yM39hXqkcHUkRB/pC8Yg4NoJr9LbfFWvsmFL+r/kRwZxEj2dBbdesYgyvbO0edo7v6F0wincyIyuGruHcnamEVFO+M9I07CopfSXzqKNe6PFDPv6Rjj5w5p7wil/Ec+oP/AKhs3+0cPFVVC+QPkpRe8mht/T1/S6vGtDGhrRYAWARF3K60VTbt4lBRPfJiIeCA5zibkXV3ao/9yL/sPiquKLybGGscLNLjlPWCrqyILQniZ6poQgw3c1Am31zckjLa68Y1/Kx+0H6FOyyFsscTDznG57Gjik8a/lY/aD9ChpWdiNOUpVYuR7wloFED1uKd6UnhX8i3vP6pxTjuKa3eMrca/l4/7/2XfDfR8Xv/AFK4Y1/Lx/3/ALJjDh/8hF7/ANSoLtl8v+OuYwGtDi4AXPE9apsTGTEA4dLQSrkODhoQbG2iqsZb+JE7rBCc9wsM3tLMsJnnI1jHWfJo0jo6yujWtYwMaLACwS9E1zo2TPGpYGtHUP8AVMJx4lVT6fpQFCEKRUWWzvp2n/N9pQjZ307T/m+0oXNxfbXI9R0P3D5/ZCmJ+lav27/uKXCYxP0rV+3f9xSy6EeyjztXty5krjW/yU39hXZca3+Sm/sKHuI0+2hHCmNkjka7sII4hP7mbLl8oPflF0lg3mye5WajFaF1eclUdjnBTx04OUEudq5xNyV1sCLEXBUKVNJJGaUm3dnBtNunEwyFjT/Ta4UOpN88GeR0gabhlrNTCEsqJbWRIAAsEIQpFdzjHStjqpJxxf0dXWu6F0gj3s8cd7Z3Bt+8paJEm5TauLz00VQ0NkbqOBGhC8iGYNyipPeWC60EWBCoOIMim/FpZt1E0j/mm7tO+zVX1lJ5KymNyTLFnII805iLfRRUot2L3CrCF3uEooGQg2JL3cXONyVwmoPKGhstRK4A3ANuPwWip8BfWYXDU00med7yHQ9Tb2zDsBIv3oqMGihxCSmZUGSNlLvxIB53NzfBLNDcTVOuvr4mejojCwMjnkDR0aeCZVsMFMmF01bFLndJcyxW1Y3OWhw6xpqvRwqkgkxHyiabd0coYN20EuuSOnuRniiMqNWVs354lHUQMqIjHILjj3LlFSPhj3bKhwZ1WFx3FWtfRspdzJDKZYahmeNxblPEggjrBBVDiVZUQTRxw2AIuSRe/YndWuKEambZj7I2xMDGiwCWq4m1U8UP+Q53HqH+q6yVGRoa1ueYgcwdHaeoKYId005jme43c7rKe/REVeH1PedBpoEHihCkUkIQhAFls76dp/zfaUI2d9O0/wCb7Shc3F9tcj1HQ/cPn9kKYn6Vq/bv+4pZM4n6Vq/bv+4pZdCPZR52t3kubJHFcp4HTtLN65rXCxAAXUKU2rlcZOLuhWGi8nBEUzxfjoD+yaGgte/ahCEktw5TlLeClCEysEIUhAAhClAgXSGTdTMkAuWODrdy5qUWuNNp3Q9LikkjaqzMjqioFRmadWEX0HxUYnicmKSxSysa1zIww5eDrEm/vukkJKCTuWOtNppvQb5QmFLBBGTHuQ8ZmusXB3ELocVdvhLuhfyUU1r9GXLdIISyRBVprxH6fF56Z1G6EAGla5uuoeC4kg/Gy6jGWPkrjUUYlZWyCRzN4W5SCTxHeqtCNnHgNV6i8RmtrnVro/w2RRxMyRxs4NHH90m+Nkgs9gcO0L0oTSSViDnJvM3qeWxsjFmMa0dgUqVCYm294IQhAiEIQgZZbO+naf8AN9pQjZ307T/m+0oXNxfbXI9R0P3D5/ZCmJ+lav27/uKWTOJ+lav27/uKWXQj2Uedrd5LmyQpUBSmVAhCExEjihCECBSFCEASpChCBEqVAUpgCAhO4XhsmJzPijkawtbmu4cUm1FXZKEJVJKMd4khaAbH1xDvxoARw5x1+mi9jYqvc8AT04bpckuv29Cq29Pia/0/E+QziFsY/wCHszowXV7A7W9mEjs6u1dY/wCHdnDeYkS3pyxWP6pdYp8SS6NxL/tMQoK2w/h04sN8SAdfT8K4t8V6Z/Drmuz4lzv6bRaD6pdYp8R/puJ8ph1C3En8ObuJjxOw6A6G/wBbrhW7CR0NBLUSYkTkAI/C0v8AHrR1inxJLozE7sv8GOQrWDB2y/8ArnXqb/qmhs/CCCZnEdVrKvrlHiXLoXGeMflFAoWgdgtLAS8uJAN7E6BUtRW4WMQFLCXzSyOtaLVrO0nqUeu0y5dB4m29XHNnfTtP+b7ShM7NxNnroqyNmWK7gy5JceadT1IWSrWjVlmidjB4OphKbp1N7d/z2KvE/StX7d/3FLJnE/StX7d/3FLhdaPZR5Gt3kuYKVClMqBCEDVFxWYKVClMLMEIQgViVKhSLoCzBSvQgmLcwieW2vfKV54cUXQ3FrwBXGyznNxloAJDmOBPV0qnsepW2zL93jDTlcbsI5o/VV1dYM0YO6xEOZvGaJhnQbJZh4JmM3C5B7YegN4gui50/mW7V0TECEIQMCqTa4OOz05afNc0nuurp3Wl6uFlXQTQvHNkYWns0UGSi7NM+dUDmu03guNCL8FOJY5R4ZdjpN9OOEUfH3noWKrMVqKaKSmgkkjfvXNdpYuHEEHtH/nQtJs9hEIhjnmAfIRe51WbIodo6Cm6msRSop8Zx+5me6kpDwY3S47uJ9/wTuG4PSYax0UMdnP86R2pPeVey5RoAq2tmDBoOHR1pSk7aE6cEnfxOOy0b31UNQXSZS5wYA+7bWPRfuQowTGInY1SYdS0soYS8ve5uVrLMJ069QEK2j2TLie2YvaHF8Qo9pMRhDm5W1Ly3MzoLjZP4dUyVFC2aQjM4A6DtWxwzFZp8arqTJhp3VQ5gM1OXOPO0ub9qQrqMT7TVTJBGGNcwu3LMrSbDQDoWeeLrP6U2iqGCw17yghfCcGq8VpWPY5sd5Dd7hcFoJHBaCPZGmbA1k1RJvP6nNaG/rey9RT7uwYMrW8ANE27FXmmdE4XkGrT2K6nWqW1kyqeEoXuoJf4K+s2PiqaV9LQVLWTxgOJm0zi4PEcPgsLt0anAnRYcHMbLIN4XRPvZt9BpwWsqXyhjg6V2Z7hcg62XzjaWilk2hljgzyucL2c65GnWpRm29WS6vBLRFO7EKyTmvqZXAdBkJXSSumyRhssgc25z5zdJkEO6ivQ6NOCuzPiQ2cd1jTbPYlO17nVErpGAHR5JJXXHjNQ12eCoeyCfnsDHmwPSFXYRGZ43tY7KGi5v0qw2hhfBhFGJnAu3jrW6rD/AM96lmdt4tlC+4nZ99TVYq072WVoBuC4kDTtK+gYWcmiwmxmE4viGIRmgg5t+c9xytA7T4LemB9BUup5HBxZoXAqVKp/a2QqUYr6ki5ZLovTsjrEtaT2hIxTXHFdTKr9SmyZebPZTRzm9iJ3aAcdVjsMBi2oqGucARJI03Op1Pgtdsqc9HUm5uKhyyWLQuwza6RweDvJd5w4Zjcj6opO7kvQyY1KOznwZrI3lMxyAFU7K1oHFdeUWNGpCz2OnmRo6OUOLm31TJcB0rM4TisT8UEZfo5h6eCsZ8cw+Nzvx2ut1ap5XcWePEtQbry4kKjdtZh0Y4k91guL9sqS/wCHC5x70nCXAFVhxNGDfiiwtboPQsq7a6V4tFRn3gleRtFicmjafL3gBGzkG1ifP9psMfh+NOhqIy2OSQss0aObqWlvdp9Ve4Ud1TNb1DpTWORYnWuNY6ZsbQ0B7SASejTTRVsNQwB0bSM7NHC+oWLEZs2p1MIounoP1E4AOqp6uoGtyiqqebxVLW1rWNc4ngqbm1U7Fzs48O2ipwP+r7ShLbGl0mM0srv6s592QoWql2Tm4pWmSZMTGM1woKlrXeXyZmuhaWtGbje1+pWzfKGEyyc9zvOlLQ0v0tey8Mp20mI1b3F341VI9xOtrk2/T6rrmkDd2edGdWuOuVZZL6mNP6UNuOeFsg0uy5Xvdl9axoGgiLne/h+6mmhcaews5muVzTdrh0i6I61rnPEMbnv80ANOtuGvABXxjoVti8tNvqxsTSCQczx1BZrE8O/4vM4x3zNA4cQQPBbekofJoHOec80hu937LM7XYm3DBHHG0715JDiNGgcUSWhZSks2p8+xPCHMrxFDG4NdYEuB0KvcL2fpaRjX1oz30sW6LSbL7O1uJU09ZiE273tjAHWN9LknqFiB710xiV2DUm5ng3z5NBGw6O73dA4dqG5WRNKmm3czmOwYLh1DBNGwh8pIjjY0gOItcnqtf6qmq6t+Likha1xZDfmA3Pab/BRjdbiWIsgp6iCJscGYx7lh1zW4k8eAVts8AyjEbmBsmoN+wpuThEUYRqTNrspNWQ0FFNTUej3mJ1m3DLAWvrpe6rI6x9TtBjAc+4ZUu0vw1t+ysZsbi2W2biqJi1r8zjDFfnSOsOA6u1UOy1FUTUTq7KZXTuLpXdPSb9utynQ01IYiN9DQRyJgSHKkIyRfVd2nRdJM5JqtkCPIak9O/cshtYRFtVVEdBYTfrygrXbHBpw6Ynjvj+yw21hkbjuIl4s4PNr9Vhb6WTw6vNmLpN2pQ5niTGso85JTY3IQcpss86qcTqbrm6Yu4lXqkkRnXk9EazZWvM+09PHK/myBzT8FpsTw2mbVvLWi3fovnGD1hpcXpZwfMlGvvWsrcWc+sluTbNYdiMt3dENpZJPey1hpYWDzGJpkbOho+CjDcJrqqISyRSRRnhdup9yvI8AiygulkHZcKiU4p7zbTpzavYqmMCYbGRa4tfrV1DQUlNbKwF3W7UrliMbZIcwIY5vmk9PYqs6bL1SdvUq56WOqp3wSgFrx0FY+TDqmgflko9wzg1wsc3vWuExtnGo614nmhmiMU7WvY4atKrqU1UWhdQxMqDs0fPMVqfJwSXBUnJ+K4nC6tjo5PIoiM8hFg65tzev3LVY3V0OE4zBT0+zgr5JheJ8sxLb9xvw7VZy1lVNHmrJGNHHdx6MZ495WGrGNBXlq+B26FSWKdqei8WK7LUckWJwSSDKQHWb1c0oVjhD3HFIQIyG63J0/pKEYWTlBt8SnpGMY1Uo8PuzhWT2rZ22s4TPGouCLp6jjJc2Rgynu0PeP3WdnxObl+rgkp45mCoeALWNsxWyoMTwmggBq5G0ri24bKA3MbcAeBRCzkzNJNQTPdaI6fDnzNayJzhbjbU9Sq6OpEZAvoq2bGpKuqMrpbMzEiKwcwA9oKbhxmja4bxkJaOOSQuPw8VoUblTaSGcT2ho8IiaKlzi6xkyMFzYC9/oqCn2gZj0Eh5PG7e87sTH66eKV20qKmuLqoUjo4fJSA4C4ABNrnrXrY/TCoNMpN+cOnVRe+w46q5uKWqqanJvY2ANZZoYbAf6d6xc1VNiNe6WqeTZ5YxthlJvfKOjTr6VqsaxB+GbNyyw5d9JzI9BxI48eIFz7ll6SgdPhMrgJA6LnB7WEXtr0d3V0qViULFbUUJFY5srXAlzdWtNnD3d5+ChlK7DS5swub5xp162+qu6Kljx7DMxlfBWQnd5m65hbS4OvE+5VGJ01VQ0jo63MZmPcA8c5r29GvXqoVIXRfTlllqZfGJZaytjqpSTGXFjGk8AP919E2Dq4qWnjY85ZXEkCw0YNXHvOnwXzjFHRNkp5GNdntd7XHh2LT4LiAhoHOfCWuaAxt+m+pHwCnFWSKpayZutoaBlNUtq6cAU9QLjLwDunxVW06LQYVNy/gBpXNDpGxAssfNcBp3cLLPWc0lrhYjQg8QVpg7o59WOWRrtjSOTZdNTMT+ixG1cUjMexBjySXPJBcb6EXH0K3GyFhhbhwJeTdY/bIW2jqgfOysv1HmBXYZ/Wzm9KL+hF+p82dJrxWlwnYPGsXgiqGGCKGUAtc6TMSD02F1knuLXlp4g2W/8A4a7Suin5HqH8wkugceg8S39x70sRUnCGaJfhqUJStMvcL/hXR0+WSvrpZ3g3tHzG/ufqtjRYLhuH609LG13+dwu4+8puOQSMDgV4BLjqdQsqm5K9zfsoRe46mQA2t8Vzc4tNug8FNwOGpXgnOLOPvQSQEpDEaUVkBie4gHhZNB2padLIIubWB7096Gm4u6MocKqqHM+KpdY6AE6fBU2JYs+lpppHxXki4tabBy3tRSsnidHJq1wsbaLB4xAzDm1kFfMIyIi9k7m3DgOGh0JvYW6yq1em7xL3krxanv4nHZ+KTFByhVTxue27Qxp/5I6R3nT3d6tJ4oRJmYy+Xzb9HasAMZZRCgxujgfGHOdBUtIsJCLXPeQfp2Lc09VFVU7KiJ+eORocD2LmY5TzZ34/ljr9HZFDZx8Pn1HMMH/EYz0a/oULlRztbjVHGLhzy/T8pQrsArUnzMvSffLl/wCmVkmy7UVt9LVUg/8A2KsttsInxKiocQieQ2EGMgXBaTqCPh+ioMTeWbRV5vr5XJ95X0DBSzFsCfSynnFvN7xqPqpU3aoVSTdI+VQue2bc1UQ3jfNd5pcr3DZnPY0yBoDb+4KNuKFkVPHWQAscxwa4Dhb/AHWYpMWdAzJujISdbusF0r2Zzt6NLj4rJah9RFUDyY03mg8HC/R09CfwiCqw2NtLU1JkcNczSQNUpVSOqNnW1DojHeNwcD0HvT9XUNGIxxE6viFtOnVY6ytJ2NVGWiTGtsqWaTCaBwnk3flLS9ocecLFXOzdIZcK5weMzje7Sert6lVbRmpqNlaIU0TppxUC7Y2lzmtyu5xA4d68U02J0uCOipZHw1GV28EjTnAtfmt6T3/VFOaWjLpwbu0VmzdUKephk3hZd+ZxzWFhxH06Vp8TbBXU7ZQ8vzP0cHXHAcbD9VgqbeNzf0mJti06Fp7uKsKbFJYd01smUZg4kA9d9fcFO7I2TM9tBSCnrY2WIA1Ljr/50qzw6TO6RlszJACMv9PC4+H6rzi28xavpYXteQ59rAansXOhEtHUBrr5dTGb6EEC/wD52EKcFd2KamibNns3iU2H1oY0ta1ptxtcHsHHr96usbpd5PJVQNLgRnksLcTx8fj0rDPxFkWZwe1sh1a8cVoMH2hDIHw1EQfHM0tc8aEX00SlPZPUWTbxut5s9lSBhAFhziSCVk9t4Wtx0gkOzRNJ1937LRUlR5Fh8FNS1zGxz+Y90d3M167rN7VVEtZUUlTNAIXuhsRfjZx1WnDSTqaHJ6UpyWFu1uaMvhOzWHAuqMTkD3FxIjDjlaO22pK1ENThdBEGUTYYx/8AbZb9lRqFplhFJ6yZzIdNVIJKMEbnD9q8Pihb5RPldwIDXG/0TUu1+DgB7Z3uI1yiM3PxXzxFkoYKnBWTZGfTNebvZG+/xphQhz/jl17ZMmvfxt9brk/bfDQbNhqHDrygfusNZQrOrQKv1XEensbSTbejcQW0k3xC9f44ohHfyWa99BccFibBCfVqYv1TE8fg2TtuKYj+TlH5gs1tdiDNqKJtIYjTtY7Mxwdcg9otwskkI6vT4C/U8Tx+Beho4ocGGFVbRUwNk3jdMpb2fr8VZ09ZBSRNip6VrI28GtNgEooKpngaE3eS+TTT6dx1OOWMvhFzhNQKzaSklyZcoeAL3/pKFx2d9O0/5vtKFlq0YUWowVkdjBYyti6bqVndp2/go8Uw6V2OV8gkbZ1TIQNf8xVpg+JTYZlJN7HW3ArniPpSs9vJ9xSy09SpS1OTLpjFQk4pq3IvKivwWrqXmqopKinfY7pzQBfp6etZ/HcDwKpDa3AxLRyg8+kkuWkdbXdHcV1QrerQsU/quIvfQmeWSXCoqABuTKRITxXF7q2aVr5ZYiAADZuthqBddVKXVKTd2J9LYnwdv8DvK1QyZj4LRtb/AE2vdRX4g2sEBZCIXxNLS5rtXi99fff4pNSjqlG1rB+sYy98/wDA1DXuZIHzRR1BAsBK0OH1RVVFFUy5+TY4ieO7dlv7gLJVCawtJKyRB9LYtu7n8IejqMPgkZNFSSiVsjX5nS301uOHalsU8lxKWncI5IG08O6a1hHAOJHR2/RckKSw1NCl0pipaOXwJuwehk0lE7x0jeAX+ibijgpt02njcxjPOa55dmHeVKE5YenLehQ6TxUHeMi3GNxumY+WncWxFpjY19g23Rw7/il8UxIYk+N+7cwsFtXXSKLpQw9ODzRQq3SOIrQ2c3dBdCLoutBzwQhQgQIQhAwQhCABCEJAQhCEDLLZ307Tfm+0oRs56dp/zfaULnYvtrken6H7h8/shTEfSlZ7eT7ilkziPpSs9vJ9xSy3x7KPO1e8lzBSoQpFZKlQgICxKlWTsGLaVsoqAZHU3lIaWG2W5Fs3XopmwUxU00onzOhiZK9pYQLOtwPSecobSJd1epa9isQnpcKmiw6KsLgd4ReMec0G+UnvsfgiroIqMyRSVYNREQHxiM2v0gHpI9yedEXRmtWhFCsX4ZFvaSKKqLzV5S0mO1gSRrr1heI8PjFOyaqqty2SQsZ+GXXtxPd8UZ0GxncRUpukw51XDPIyRrd35gIP4hsTYdtgT/uuL6ZzKKKqzXEr3sAtwygH/wDpPMr2IulJK9jihOYdQHEJXsa4tyML7Nbmc7UaAdJ1XWmwyKeapjNS5hp2uebxHVrePE6HsSc0hxozkk14lehWVJhDatsRbUkGaZ0Uf4RI0A1OunELjTYbJU088oka3dXDAQfxCASQD2AEo2iHsJ6aCaE8KCE4Wa7yl1g/d5N3rmy3434KarCnUtJHOTKd4xjmnckMOYA2zX7UbRBsJ2vYr0Kwq8LFLBK9sr5XQuDJC2E5AekZuGh06F35Ak31XHnkf5LII3bqEvJJvra+g0RtI7wVCo3axUIVjFhO8oZavePLI3ubzYicthe7v8t/eq5NSTIypyik2ChCEysFClQgZZ7Oenab832lCNnPTtN+b7Shc7F9tcj1HRHcPn9kK4n6Vq/bv+4pVNYn6Vq/bv8AuKVW+PZR5yr3kubBCEKRWSFKsNn4op8cpY52NkjLyHNcLg6HoTVI+lrq5+7jjlkEDtwx8DIg6S+gs0kHS9rqEp2drF8KWaKdxCoxOpqaeGmfI5sMMYjDGk5XAEm5HXqutRjFTU07oJrPjLWBrTezC0WBGuml796s4KWM4lh7a6lghndvN7EIwBlDbtLmDQHjp2BJY02ARUjoWxvztcXVEUQjY/XhlHAjp71BOLaVi6UZxi5ZjjLjNVM2WOQtMT2hoj6GWtlt3WUVeJ+WMcZaWHfyWzzgHM63ZewPcFbNho+SY7shkf5EZDC2Abwm5GfPx00NuoLjHh1IcE3BdD5c9m/A13nWGjS1i2548UlKKe4bhUatm8CrFfKJqSUNbelADOo2cTr8V7gxERw7qalhqGh5ewSZuYTxtYjTQaFWNPBD5ZA1tGJS+hY6zI2uLXH+rKdHLzNSRQxYmHiN72TQZXBgbYG9xbo6iOxGaO6wsk0rqQnT4zV0kcTKdzY2xPMlg3ziT0+4WUNxJhpjBLRQyND3PZcuGQute1jw0HFWmIU2HOpsVnp2RxvjkEZiA1YQ+2ZvYR+68YlRhtHUvjijjpYy008jYW/ituAPxL3JNySOwozRb3EnTqJP6r2/PsU1JUtpnlz4GTAi1nki3aCCCCmH4tPJV1NU5rC+ojMTuNg0gDT3DpXfA4KbPJV1hg3UVmtbOTle49BsD0A++yYiw91O6sipIYqqpbI0xB7Q+8RBIcAdD/T3JykrvQqhCbimnoIUmL1VFCyGJ34TXPLmG9n5gAQfgimxmrpGQx07gyOJ5flAuHk8b+6wTjKem5NndXMEMorGNvDG1xHNdccRYeCmWnpxiNS0QsyDEY2NGUaNOfTu4IbjfcTUallaX5+IrH1r3Ub6UMa2N02+06DYiw7NV1qMRFRTMjdTMa9jGsEoe6/NAA0vbo6lZ4owUWIQvlorUwmcHB1KyMEcLAt46X49i9U1DSUuO0GGubFPZ7nSvygh4N8o7rAG3almja9g2c03HN6FbUYzJPTTQ+TxRuqLGZ7c3P1Bva9gbi+gXrluR8tU+emil8pkEjm5nNAcLgWykHpKfbCyLFr1lFeJtNI/dyU7Ic1geht/iiniw2Wpw2KlhD4/KJGPfI0ZpdGnUdl7W8Urx4E8lS/b/PxlbSYt5E5z4aSESZnOY+7rsv0cdR33VetFuBDisRrKG8IglcGSUzIc5DSeDb9mqWqIqeidh76XczRzFxBexrrguGjgRxHBSU0not5XOlJrWWi/0UqE9jMgdi1SxscTGRSvYwRsDQAHG3Dj3pBWp3VzJKNpNAhCExFls56epvzfaUI2c9PU35vtKFzsX21yPT9Edw+f2QtifpWr9u/7ilU1ifpWr9u/7ilVvj2Uecq95LmwQhCkVgpuoQgZ6JudVChSgLsm6FCEWFqer2RdQhFguyQpvpa68oRYV2SgGyi6LosFyboUXRdAXZKFCEWC7JuoQhA7sNEKEIsF2BOqEIQAKEIQBZ7Oenqb832lCNnPT1N+b7Shc7Fdtcj0/RHcPn9kLYn6Vq/bv+4pVNYn6Vq/bv8AuKVW+PZR5yr3kubBCEKRWCEIQAIQhAEoUIQBKEKQL8EBa4IRlPUUZXXtYpXRLJLgCFIB4W17kZXWuQbIzINnPgQhSWkdBUajiE7oThJb0CFCEEbBdCEIGCEKEASoQhAAhCEAWeznp6m/N9pQjZz09Tfm+0oXOxXbXI9P0R3D5/ZC2J+lav27/uKVX0V2HUL3l76Onc5xuSYmkk/BeeTMP9RpvlN8FpjV0WhyqmDvNvN8HzxC+h8mYf6jTfKb4I5Mw/1Gm+U3wT23oR6l+74PniF9D5Mw/wBRpvlN8EcmYf6jTfKb4I23oHUv3fB88QvofJmH+o03ym+COTMP9RpvlN8Ebb0DqX7vg+eIX0PkzD/Uab5TfBHJmH+o03ym+CNt6B1L93wfPFIJBuF9C5Mw/wBRpvlN8EcmYf6jTfKb4I2voCwdv7vj/Z8/EjgLX0U7x1iL8Vv+TMP9RpvlN8FPJmH+o03ym+CjnXAs2FTz/nufPt4/r6bo3j7WvovoPJmH+o03ym+COTMP9RpvlN8E9ouAdXn5/wA9z5/vHnp7V5LiTclfQuTMP9RpvlN8EcmYf6jTfKb4I2i4EXhpNWc/z3PniF9D5Mw/1Gm+U3wUcmYf6jTfKb4J7b0I9S/d8Hz1QvofJmH+o03ym+COTMP9RpvlN8Ebb0DqX7vg+eIX0PkzD/Uab5TfBHJmH+o03ym+CNt6B1L93wfPEL6HyZh/qNN8pvgjkzD/AFGm+U3wRtvQOpfu+D54hfQ+TMP9RpvlN8EcmYf6jTfKb4I23oHUv3fBj9nPT1N+b7ShbOOho4ZBJFSQRvHBzYwCPehYsRLNK53OjaWzpNXvr9k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3018" name="Picture 10" descr="Product Detai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895600"/>
            <a:ext cx="2971798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Five Actions to Automate Engagement  Action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830763"/>
          </a:xfrm>
        </p:spPr>
        <p:txBody>
          <a:bodyPr>
            <a:normAutofit fontScale="85000" lnSpcReduction="10000"/>
          </a:bodyPr>
          <a:lstStyle/>
          <a:p>
            <a:r>
              <a:rPr lang="en-US" sz="4700" dirty="0" smtClean="0"/>
              <a:t>Foster Leadership and Teamwork</a:t>
            </a:r>
          </a:p>
          <a:p>
            <a:pPr lvl="1"/>
            <a:r>
              <a:rPr lang="en-US" sz="4200" dirty="0" smtClean="0"/>
              <a:t>Successful small-group learning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sz="4200" dirty="0" smtClean="0"/>
              <a:t>Positive interdependence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sz="4200" dirty="0" smtClean="0"/>
              <a:t>Individual and group accountability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sz="4200" dirty="0" smtClean="0"/>
              <a:t>Face-to-face interaction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sz="4200" dirty="0" smtClean="0"/>
              <a:t>Group processing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sz="4200" dirty="0" smtClean="0"/>
              <a:t>Group behaviors</a:t>
            </a:r>
            <a:endParaRPr lang="en-US" dirty="0" smtClean="0"/>
          </a:p>
          <a:p>
            <a:pPr marL="925830" lvl="1" indent="-514350" algn="r">
              <a:buNone/>
            </a:pPr>
            <a:r>
              <a:rPr lang="en-US" dirty="0" smtClean="0"/>
              <a:t>Jensen p. 141</a:t>
            </a:r>
          </a:p>
          <a:p>
            <a:pPr marL="925830" lvl="1" indent="-514350" algn="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blue">
      <a:dk1>
        <a:srgbClr val="007DEA"/>
      </a:dk1>
      <a:lt1>
        <a:sysClr val="window" lastClr="FFFFFF"/>
      </a:lt1>
      <a:dk2>
        <a:srgbClr val="60B5FF"/>
      </a:dk2>
      <a:lt2>
        <a:srgbClr val="D6ECFF"/>
      </a:lt2>
      <a:accent1>
        <a:srgbClr val="FEFE0E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2734</TotalTime>
  <Words>1056</Words>
  <Application>Microsoft Office PowerPoint</Application>
  <PresentationFormat>On-screen Show (4:3)</PresentationFormat>
  <Paragraphs>229</Paragraphs>
  <Slides>47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Foundry</vt:lpstr>
      <vt:lpstr>Encouraging Success  with Students</vt:lpstr>
      <vt:lpstr>Statistics about Lincoln</vt:lpstr>
      <vt:lpstr>Lincoln Leopard Leadership Team Goals</vt:lpstr>
      <vt:lpstr>Background</vt:lpstr>
      <vt:lpstr>Background</vt:lpstr>
      <vt:lpstr>Background</vt:lpstr>
      <vt:lpstr>Background</vt:lpstr>
      <vt:lpstr>Background</vt:lpstr>
      <vt:lpstr>Five Actions to Automate Engagement  Action #2</vt:lpstr>
      <vt:lpstr>Teach students a simple leadership model</vt:lpstr>
      <vt:lpstr>“Higher graduation rates are correlated with lower unemployment, smaller prison populations, fewer adults receiving government services, more marriages that last, more adults paying taxes, and ultimately, a more prosperous country.”               Jensen pg. 175</vt:lpstr>
      <vt:lpstr>LIFE Leadership</vt:lpstr>
      <vt:lpstr>Background - Edge CD Series</vt:lpstr>
      <vt:lpstr>2012-2013</vt:lpstr>
      <vt:lpstr>2013-2014</vt:lpstr>
      <vt:lpstr>Jensen p. 105</vt:lpstr>
      <vt:lpstr>Leadership Application</vt:lpstr>
      <vt:lpstr>Changes for 2014-2015</vt:lpstr>
      <vt:lpstr>Changes for 2014-2015 con’t</vt:lpstr>
      <vt:lpstr>Changes this year con’t</vt:lpstr>
      <vt:lpstr>Supplies for Team</vt:lpstr>
      <vt:lpstr>Supplies for students</vt:lpstr>
      <vt:lpstr>Small Group Selection</vt:lpstr>
      <vt:lpstr>Schedule</vt:lpstr>
      <vt:lpstr>Topics to be covered</vt:lpstr>
      <vt:lpstr>Topics to be covered</vt:lpstr>
      <vt:lpstr>Topics to be covered con’t</vt:lpstr>
      <vt:lpstr>Topics to be covered con’t</vt:lpstr>
      <vt:lpstr>Who can name  the  7 Habits  of  Highly Effective People?</vt:lpstr>
      <vt:lpstr>7 Habits</vt:lpstr>
      <vt:lpstr>Edge CDs</vt:lpstr>
      <vt:lpstr>Mel Fisher’s Museum</vt:lpstr>
      <vt:lpstr>Buried Treasure Computer Sheet</vt:lpstr>
      <vt:lpstr>Edge CDs con’t</vt:lpstr>
      <vt:lpstr>Self Talk</vt:lpstr>
      <vt:lpstr>Jensen p. 123</vt:lpstr>
      <vt:lpstr>Edge CDs con’t</vt:lpstr>
      <vt:lpstr>Edge CDs con’t</vt:lpstr>
      <vt:lpstr>Guest Speakers</vt:lpstr>
      <vt:lpstr>Guest Speakers</vt:lpstr>
      <vt:lpstr>Guest Speakers</vt:lpstr>
      <vt:lpstr>Leaders can help in the following ways:</vt:lpstr>
      <vt:lpstr>Goals and Affirmations Samples</vt:lpstr>
      <vt:lpstr>Goals and Affirmations Samples</vt:lpstr>
      <vt:lpstr>Jensen p. 117</vt:lpstr>
      <vt:lpstr>Dream Boards</vt:lpstr>
      <vt:lpstr>Q &amp; 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Lifelong Success</dc:title>
  <dc:creator>dandermann</dc:creator>
  <cp:lastModifiedBy>dandermann</cp:lastModifiedBy>
  <cp:revision>31</cp:revision>
  <dcterms:created xsi:type="dcterms:W3CDTF">2014-03-09T20:56:58Z</dcterms:created>
  <dcterms:modified xsi:type="dcterms:W3CDTF">2014-10-03T18:23:17Z</dcterms:modified>
</cp:coreProperties>
</file>